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61" r:id="rId5"/>
    <p:sldId id="262" r:id="rId6"/>
    <p:sldId id="263" r:id="rId7"/>
    <p:sldId id="264" r:id="rId8"/>
    <p:sldId id="287" r:id="rId9"/>
    <p:sldId id="275" r:id="rId10"/>
    <p:sldId id="288" r:id="rId11"/>
    <p:sldId id="286" r:id="rId12"/>
    <p:sldId id="289" r:id="rId13"/>
    <p:sldId id="290" r:id="rId14"/>
    <p:sldId id="291" r:id="rId15"/>
  </p:sldIdLst>
  <p:sldSz cx="9144000" cy="5143500" type="screen16x9"/>
  <p:notesSz cx="6858000" cy="9144000"/>
  <p:embeddedFontLst>
    <p:embeddedFont>
      <p:font typeface="Fira Sans Extra Condensed" panose="020B0604020202020204" charset="0"/>
      <p:regular r:id="rId17"/>
      <p:bold r:id="rId18"/>
      <p:italic r:id="rId19"/>
      <p:boldItalic r:id="rId20"/>
    </p:embeddedFont>
    <p:embeddedFont>
      <p:font typeface="Fira Sans Extra Condensed SemiBold" panose="020B0604020202020204" charset="0"/>
      <p:regular r:id="rId21"/>
      <p:bold r:id="rId22"/>
      <p:italic r:id="rId23"/>
      <p:boldItalic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0FD2A3-6CCF-47A1-83EF-077FC9413382}">
  <a:tblStyle styleId="{6E0FD2A3-6CCF-47A1-83EF-077FC94133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92" autoAdjust="0"/>
    <p:restoredTop sz="94660"/>
  </p:normalViewPr>
  <p:slideViewPr>
    <p:cSldViewPr snapToGrid="0">
      <p:cViewPr varScale="1">
        <p:scale>
          <a:sx n="108" d="100"/>
          <a:sy n="108" d="100"/>
        </p:scale>
        <p:origin x="77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dirty="0">
                <a:solidFill>
                  <a:schemeClr val="accent3">
                    <a:lumMod val="60000"/>
                    <a:lumOff val="40000"/>
                  </a:schemeClr>
                </a:solidFill>
              </a:rPr>
              <a:t>Machine Learning </a:t>
            </a:r>
            <a:r>
              <a:rPr lang="en" sz="3600" dirty="0" smtClean="0">
                <a:solidFill>
                  <a:schemeClr val="accent3">
                    <a:lumMod val="60000"/>
                    <a:lumOff val="40000"/>
                  </a:schemeClr>
                </a:solidFill>
              </a:rPr>
              <a:t>from disaster</a:t>
            </a:r>
            <a:endParaRPr sz="3600" dirty="0">
              <a:solidFill>
                <a:schemeClr val="accent3">
                  <a:lumMod val="60000"/>
                  <a:lumOff val="40000"/>
                </a:schemeClr>
              </a:solidFill>
            </a:endParaRPr>
          </a:p>
        </p:txBody>
      </p:sp>
      <p:sp>
        <p:nvSpPr>
          <p:cNvPr id="3" name="Organigramme : Bande perforée 2"/>
          <p:cNvSpPr/>
          <p:nvPr/>
        </p:nvSpPr>
        <p:spPr>
          <a:xfrm>
            <a:off x="5720315" y="3867751"/>
            <a:ext cx="3274829" cy="1122464"/>
          </a:xfrm>
          <a:prstGeom prst="flowChartPunchedTap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Prepare par:</a:t>
            </a:r>
          </a:p>
          <a:p>
            <a:pPr algn="ctr"/>
            <a:r>
              <a:rPr lang="en-US" dirty="0" err="1" smtClean="0"/>
              <a:t>Fatimetou</a:t>
            </a:r>
            <a:r>
              <a:rPr lang="en-US" dirty="0" smtClean="0"/>
              <a:t>/</a:t>
            </a:r>
            <a:r>
              <a:rPr lang="en-US" dirty="0" err="1"/>
              <a:t>l</a:t>
            </a:r>
            <a:r>
              <a:rPr lang="en-US" dirty="0" err="1" smtClean="0"/>
              <a:t>imam</a:t>
            </a:r>
            <a:r>
              <a:rPr lang="en-US" dirty="0" smtClean="0"/>
              <a:t> &amp; </a:t>
            </a:r>
            <a:r>
              <a:rPr lang="en-US" dirty="0" err="1" smtClean="0"/>
              <a:t>fatimetou</a:t>
            </a:r>
            <a:r>
              <a:rPr lang="en-US" dirty="0" smtClean="0"/>
              <a:t>/</a:t>
            </a:r>
            <a:r>
              <a:rPr lang="en-US" dirty="0" err="1" smtClean="0"/>
              <a:t>Elhadj</a:t>
            </a:r>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63" y="701750"/>
            <a:ext cx="4325787" cy="38844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8781" y="383122"/>
            <a:ext cx="4912242" cy="304451"/>
          </a:xfrm>
          <a:solidFill>
            <a:schemeClr val="accent6">
              <a:lumMod val="20000"/>
              <a:lumOff val="80000"/>
            </a:schemeClr>
          </a:solidFill>
        </p:spPr>
        <p:txBody>
          <a:bodyPr>
            <a:normAutofit fontScale="90000"/>
          </a:bodyPr>
          <a:lstStyle/>
          <a:p>
            <a:r>
              <a:rPr lang="en-US" dirty="0" smtClean="0"/>
              <a:t>Model </a:t>
            </a:r>
            <a:r>
              <a:rPr lang="en-US" dirty="0" err="1" smtClean="0"/>
              <a:t>Choisi</a:t>
            </a:r>
            <a:r>
              <a:rPr lang="en-US" dirty="0" smtClean="0"/>
              <a:t> : Random Forest</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47" y="1013637"/>
            <a:ext cx="2721935" cy="2984205"/>
          </a:xfrm>
          <a:prstGeom prst="rect">
            <a:avLst/>
          </a:prstGeom>
          <a:ln>
            <a:noFill/>
          </a:ln>
          <a:effectLst>
            <a:softEdge rad="112500"/>
          </a:effectLst>
        </p:spPr>
      </p:pic>
      <p:sp>
        <p:nvSpPr>
          <p:cNvPr id="4" name="Rectangle 3"/>
          <p:cNvSpPr/>
          <p:nvPr/>
        </p:nvSpPr>
        <p:spPr>
          <a:xfrm>
            <a:off x="3558363" y="2094697"/>
            <a:ext cx="4642884" cy="954107"/>
          </a:xfrm>
          <a:prstGeom prst="rect">
            <a:avLst/>
          </a:prstGeom>
        </p:spPr>
        <p:txBody>
          <a:bodyPr wrap="square">
            <a:spAutoFit/>
          </a:bodyPr>
          <a:lstStyle/>
          <a:p>
            <a:r>
              <a:rPr lang="fr-FR" b="1" dirty="0"/>
              <a:t>La sélection du modèle optimal dépend des résultats des évaluations. </a:t>
            </a:r>
            <a:r>
              <a:rPr lang="fr-FR" b="1" dirty="0" smtClean="0"/>
              <a:t>le </a:t>
            </a:r>
            <a:r>
              <a:rPr lang="fr-FR" b="1" dirty="0" err="1"/>
              <a:t>Random</a:t>
            </a:r>
            <a:r>
              <a:rPr lang="fr-FR" b="1" dirty="0"/>
              <a:t> Forest a les meilleures performances en termes de précision et de rappel, il pourrait être préféré. </a:t>
            </a:r>
            <a:endParaRPr lang="en-US" b="1" dirty="0"/>
          </a:p>
        </p:txBody>
      </p:sp>
    </p:spTree>
    <p:extLst>
      <p:ext uri="{BB962C8B-B14F-4D97-AF65-F5344CB8AC3E}">
        <p14:creationId xmlns:p14="http://schemas.microsoft.com/office/powerpoint/2010/main" val="32553625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565723" y="1129125"/>
            <a:ext cx="1907493" cy="747066"/>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9875" y="1162050"/>
            <a:ext cx="2006674" cy="672227"/>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191386" y="1228206"/>
            <a:ext cx="2395870" cy="721096"/>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1332614" y="411475"/>
            <a:ext cx="5287261" cy="371400"/>
          </a:xfrm>
          <a:prstGeom prst="rect">
            <a:avLst/>
          </a:prstGeom>
          <a:solidFill>
            <a:schemeClr val="accent6">
              <a:lumMod val="60000"/>
              <a:lumOff val="40000"/>
            </a:schemeClr>
          </a:solidFill>
        </p:spPr>
        <p:txBody>
          <a:bodyPr spcFirstLastPara="1" wrap="square" lIns="91425" tIns="91425" rIns="91425" bIns="91425" anchor="ctr" anchorCtr="0">
            <a:noAutofit/>
          </a:bodyPr>
          <a:lstStyle/>
          <a:p>
            <a:pPr lvl="0"/>
            <a:r>
              <a:rPr lang="en-US" dirty="0" err="1"/>
              <a:t>Fonction</a:t>
            </a:r>
            <a:r>
              <a:rPr lang="en-US" dirty="0"/>
              <a:t> de </a:t>
            </a:r>
            <a:r>
              <a:rPr lang="en-US" dirty="0" err="1"/>
              <a:t>preduction</a:t>
            </a:r>
            <a:endParaRPr lang="en-US" dirty="0">
              <a:solidFill>
                <a:srgbClr val="000000"/>
              </a:solidFill>
            </a:endParaRPr>
          </a:p>
        </p:txBody>
      </p:sp>
      <p:grpSp>
        <p:nvGrpSpPr>
          <p:cNvPr id="2316" name="Google Shape;2316;p45"/>
          <p:cNvGrpSpPr/>
          <p:nvPr/>
        </p:nvGrpSpPr>
        <p:grpSpPr>
          <a:xfrm>
            <a:off x="6576237" y="854440"/>
            <a:ext cx="2567763" cy="1770723"/>
            <a:chOff x="6629400" y="934075"/>
            <a:chExt cx="2567763" cy="1770723"/>
          </a:xfrm>
        </p:grpSpPr>
        <p:sp>
          <p:nvSpPr>
            <p:cNvPr id="231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18" name="Google Shape;2318;p45"/>
            <p:cNvSpPr txBox="1"/>
            <p:nvPr/>
          </p:nvSpPr>
          <p:spPr>
            <a:xfrm>
              <a:off x="6629400"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smtClean="0">
                  <a:solidFill>
                    <a:srgbClr val="000000"/>
                  </a:solidFill>
                  <a:latin typeface="Fira Sans Extra Condensed"/>
                  <a:ea typeface="Fira Sans Extra Condensed"/>
                  <a:cs typeface="Fira Sans Extra Condensed"/>
                  <a:sym typeface="Fira Sans Extra Condensed"/>
                </a:rPr>
                <a:t>Choix</a:t>
              </a:r>
              <a:r>
                <a:rPr lang="en-US" sz="1800" b="1" dirty="0" smtClean="0">
                  <a:solidFill>
                    <a:srgbClr val="000000"/>
                  </a:solidFill>
                  <a:latin typeface="Fira Sans Extra Condensed"/>
                  <a:ea typeface="Fira Sans Extra Condensed"/>
                  <a:cs typeface="Fira Sans Extra Condensed"/>
                  <a:sym typeface="Fira Sans Extra Condensed"/>
                </a:rPr>
                <a:t> du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19" name="Google Shape;2319;p45"/>
            <p:cNvSpPr txBox="1"/>
            <p:nvPr/>
          </p:nvSpPr>
          <p:spPr>
            <a:xfrm>
              <a:off x="7139763" y="2372998"/>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2320" name="Google Shape;2320;p45"/>
          <p:cNvGrpSpPr/>
          <p:nvPr/>
        </p:nvGrpSpPr>
        <p:grpSpPr>
          <a:xfrm>
            <a:off x="3377292" y="817605"/>
            <a:ext cx="2191461" cy="752347"/>
            <a:chOff x="3409239" y="934075"/>
            <a:chExt cx="2191461" cy="752347"/>
          </a:xfrm>
        </p:grpSpPr>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322" name="Google Shape;2322;p45"/>
            <p:cNvSpPr txBox="1"/>
            <p:nvPr/>
          </p:nvSpPr>
          <p:spPr>
            <a:xfrm>
              <a:off x="3543300"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800" b="1" dirty="0" smtClean="0">
                <a:solidFill>
                  <a:srgbClr val="000000"/>
                </a:solidFill>
                <a:latin typeface="Fira Sans Extra Condensed"/>
                <a:ea typeface="Fira Sans Extra Condensed"/>
                <a:cs typeface="Fira Sans Extra Condensed"/>
                <a:sym typeface="Fira Sans Extra Condensed"/>
              </a:endParaRPr>
            </a:p>
            <a:p>
              <a:pPr lvl="0" algn="ctr"/>
              <a:r>
                <a:rPr lang="en-US" sz="1800" b="1" dirty="0" err="1"/>
                <a:t>Prétraitement</a:t>
              </a:r>
              <a:r>
                <a:rPr lang="en-US" sz="1800" b="1" dirty="0"/>
                <a:t> des Entrées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23" name="Google Shape;2323;p45"/>
            <p:cNvSpPr txBox="1"/>
            <p:nvPr/>
          </p:nvSpPr>
          <p:spPr>
            <a:xfrm>
              <a:off x="3409239" y="1354622"/>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2324" name="Google Shape;2324;p45"/>
          <p:cNvGrpSpPr/>
          <p:nvPr/>
        </p:nvGrpSpPr>
        <p:grpSpPr>
          <a:xfrm>
            <a:off x="457201" y="934075"/>
            <a:ext cx="2057400" cy="742225"/>
            <a:chOff x="457201" y="934075"/>
            <a:chExt cx="2057400" cy="742225"/>
          </a:xfrm>
        </p:grpSpPr>
        <p:sp>
          <p:nvSpPr>
            <p:cNvPr id="2325" name="Google Shape;2325;p45"/>
            <p:cNvSpPr txBox="1"/>
            <p:nvPr/>
          </p:nvSpPr>
          <p:spPr>
            <a:xfrm>
              <a:off x="457201"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1800" b="1" dirty="0" smtClean="0">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dirty="0" smtClean="0">
                  <a:latin typeface="Fira Sans Extra Condensed"/>
                  <a:ea typeface="Fira Sans Extra Condensed"/>
                  <a:cs typeface="Fira Sans Extra Condensed"/>
                  <a:sym typeface="Fira Sans Extra Condensed"/>
                </a:rPr>
                <a:t>Identifier les donnees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2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696745" y="3233600"/>
            <a:ext cx="1980530" cy="501996"/>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389860" y="3233600"/>
            <a:ext cx="2134265" cy="672952"/>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651051" y="2867955"/>
            <a:ext cx="2057400" cy="1081675"/>
            <a:chOff x="6629400" y="3005625"/>
            <a:chExt cx="2057400" cy="1081675"/>
          </a:xfrm>
        </p:grpSpPr>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2" name="Google Shape;2332;p45"/>
            <p:cNvSpPr txBox="1"/>
            <p:nvPr/>
          </p:nvSpPr>
          <p:spPr>
            <a:xfrm>
              <a:off x="6629400" y="3416050"/>
              <a:ext cx="2057400" cy="331800"/>
            </a:xfrm>
            <a:prstGeom prst="rect">
              <a:avLst/>
            </a:prstGeom>
            <a:noFill/>
            <a:ln>
              <a:noFill/>
            </a:ln>
          </p:spPr>
          <p:txBody>
            <a:bodyPr spcFirstLastPara="1" wrap="square" lIns="91425" tIns="91425" rIns="91425" bIns="91425" anchor="ctr" anchorCtr="0">
              <a:noAutofit/>
            </a:bodyPr>
            <a:lstStyle/>
            <a:p>
              <a:pPr lvl="0" algn="ctr"/>
              <a:r>
                <a:rPr lang="en-US" b="1" dirty="0" err="1"/>
                <a:t>Retourner</a:t>
              </a:r>
              <a:r>
                <a:rPr lang="en-US" b="1" dirty="0"/>
                <a:t> les </a:t>
              </a:r>
              <a:r>
                <a:rPr lang="en-US" b="1" dirty="0" err="1"/>
                <a:t>Prédictions</a:t>
              </a:r>
              <a:endParaRPr b="1" dirty="0">
                <a:latin typeface="Fira Sans Extra Condensed"/>
                <a:ea typeface="Fira Sans Extra Condensed"/>
                <a:cs typeface="Fira Sans Extra Condensed"/>
                <a:sym typeface="Fira Sans Extra Condensed"/>
              </a:endParaRPr>
            </a:p>
          </p:txBody>
        </p:sp>
        <p:sp>
          <p:nvSpPr>
            <p:cNvPr id="2333" name="Google Shape;2333;p45"/>
            <p:cNvSpPr txBox="1"/>
            <p:nvPr/>
          </p:nvSpPr>
          <p:spPr>
            <a:xfrm>
              <a:off x="6629400" y="3755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2334" name="Google Shape;2334;p45"/>
          <p:cNvGrpSpPr/>
          <p:nvPr/>
        </p:nvGrpSpPr>
        <p:grpSpPr>
          <a:xfrm>
            <a:off x="393166" y="3005625"/>
            <a:ext cx="2121435" cy="1083825"/>
            <a:chOff x="393166" y="3005625"/>
            <a:chExt cx="2121435" cy="1083825"/>
          </a:xfrm>
        </p:grpSpPr>
        <p:sp>
          <p:nvSpPr>
            <p:cNvPr id="2335" name="Google Shape;2335;p45"/>
            <p:cNvSpPr txBox="1"/>
            <p:nvPr/>
          </p:nvSpPr>
          <p:spPr>
            <a:xfrm>
              <a:off x="393166" y="3423700"/>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t>Faire des </a:t>
              </a:r>
              <a:r>
                <a:rPr lang="en-US" sz="1800" b="1" dirty="0" err="1"/>
                <a:t>Prédictions</a:t>
              </a:r>
              <a:r>
                <a:rPr lang="en-US" sz="1800" dirty="0"/>
                <a:t>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36" name="Google Shape;2336;p45"/>
            <p:cNvSpPr txBox="1"/>
            <p:nvPr/>
          </p:nvSpPr>
          <p:spPr>
            <a:xfrm>
              <a:off x="457201" y="37576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33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50065" y="411475"/>
            <a:ext cx="5202866" cy="371400"/>
          </a:xfrm>
          <a:solidFill>
            <a:schemeClr val="accent3">
              <a:lumMod val="60000"/>
              <a:lumOff val="40000"/>
            </a:schemeClr>
          </a:solidFill>
        </p:spPr>
        <p:txBody>
          <a:bodyPr>
            <a:normAutofit fontScale="90000"/>
          </a:bodyPr>
          <a:lstStyle/>
          <a:p>
            <a:r>
              <a:rPr lang="en-US" dirty="0" smtClean="0"/>
              <a:t>Interface </a:t>
            </a:r>
            <a:r>
              <a:rPr lang="en-US" dirty="0" err="1" smtClean="0"/>
              <a:t>gradio</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614" y="1220086"/>
            <a:ext cx="7293244" cy="3663802"/>
          </a:xfrm>
          <a:prstGeom prst="rect">
            <a:avLst/>
          </a:prstGeom>
        </p:spPr>
      </p:pic>
    </p:spTree>
    <p:extLst>
      <p:ext uri="{BB962C8B-B14F-4D97-AF65-F5344CB8AC3E}">
        <p14:creationId xmlns:p14="http://schemas.microsoft.com/office/powerpoint/2010/main" val="1248271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67023" y="163382"/>
            <a:ext cx="5195776" cy="371400"/>
          </a:xfrm>
          <a:solidFill>
            <a:schemeClr val="accent2">
              <a:lumMod val="20000"/>
              <a:lumOff val="80000"/>
            </a:schemeClr>
          </a:solidFill>
        </p:spPr>
        <p:txBody>
          <a:bodyPr>
            <a:normAutofit fontScale="90000"/>
          </a:bodyPr>
          <a:lstStyle/>
          <a:p>
            <a:r>
              <a:rPr lang="en-US" dirty="0" smtClean="0"/>
              <a:t>Video Demonstration</a:t>
            </a:r>
            <a:endParaRPr lang="en-US" dirty="0"/>
          </a:p>
        </p:txBody>
      </p:sp>
      <p:pic>
        <p:nvPicPr>
          <p:cNvPr id="3" name="05.06.2024_16.25.03_R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237" y="870529"/>
            <a:ext cx="8931349" cy="4230109"/>
          </a:xfrm>
          <a:prstGeom prst="rect">
            <a:avLst/>
          </a:prstGeom>
        </p:spPr>
      </p:pic>
    </p:spTree>
    <p:extLst>
      <p:ext uri="{BB962C8B-B14F-4D97-AF65-F5344CB8AC3E}">
        <p14:creationId xmlns:p14="http://schemas.microsoft.com/office/powerpoint/2010/main" val="11837409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50288" y="531978"/>
            <a:ext cx="3522922" cy="371400"/>
          </a:xfrm>
          <a:solidFill>
            <a:schemeClr val="accent2">
              <a:lumMod val="60000"/>
              <a:lumOff val="40000"/>
            </a:schemeClr>
          </a:solidFill>
        </p:spPr>
        <p:txBody>
          <a:bodyPr>
            <a:normAutofit fontScale="90000"/>
          </a:bodyPr>
          <a:lstStyle/>
          <a:p>
            <a:r>
              <a:rPr lang="en-US" b="0" dirty="0"/>
              <a:t>Conclusion</a:t>
            </a:r>
            <a:endParaRPr lang="en-US" dirty="0"/>
          </a:p>
        </p:txBody>
      </p:sp>
      <p:sp>
        <p:nvSpPr>
          <p:cNvPr id="3" name="Rectangle 2"/>
          <p:cNvSpPr/>
          <p:nvPr/>
        </p:nvSpPr>
        <p:spPr>
          <a:xfrm>
            <a:off x="630865" y="1448366"/>
            <a:ext cx="6227135" cy="1815882"/>
          </a:xfrm>
          <a:prstGeom prst="rect">
            <a:avLst/>
          </a:prstGeom>
        </p:spPr>
        <p:txBody>
          <a:bodyPr wrap="square">
            <a:spAutoFit/>
          </a:bodyPr>
          <a:lstStyle/>
          <a:p>
            <a:r>
              <a:rPr lang="fr-FR" b="1" dirty="0"/>
              <a:t>Le projet de prédiction de survie sur le Titanic a permis d'appliquer des techniques de machine </a:t>
            </a:r>
            <a:r>
              <a:rPr lang="fr-FR" b="1" dirty="0" err="1"/>
              <a:t>learning</a:t>
            </a:r>
            <a:r>
              <a:rPr lang="fr-FR" b="1" dirty="0"/>
              <a:t> pour résoudre un problème historique bien connu. En utilisant des étapes méthodiques de prétraitement des données, d'entraînement et d'évaluation du modèle, ainsi que la création d'une interface utilisateur intuitive avec </a:t>
            </a:r>
            <a:r>
              <a:rPr lang="fr-FR" b="1" dirty="0" err="1"/>
              <a:t>Gradio</a:t>
            </a:r>
            <a:r>
              <a:rPr lang="fr-FR" b="1" dirty="0"/>
              <a:t>, nous avons pu développer un outil prédictif performant. La documentation détaillée garantit que le projet est reproductible et compréhensible pour d'autres utilisateurs.</a:t>
            </a:r>
            <a:endParaRPr lang="en-US" b="1" dirty="0"/>
          </a:p>
        </p:txBody>
      </p:sp>
    </p:spTree>
    <p:extLst>
      <p:ext uri="{BB962C8B-B14F-4D97-AF65-F5344CB8AC3E}">
        <p14:creationId xmlns:p14="http://schemas.microsoft.com/office/powerpoint/2010/main" val="2027417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1832375" y="411475"/>
            <a:ext cx="5178026" cy="371400"/>
          </a:xfrm>
          <a:prstGeom prst="rect">
            <a:avLst/>
          </a:prstGeom>
          <a:ln>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PLAN </a:t>
            </a:r>
            <a:endParaRPr dirty="0"/>
          </a:p>
        </p:txBody>
      </p:sp>
      <p:grpSp>
        <p:nvGrpSpPr>
          <p:cNvPr id="236" name="Google Shape;236;p16"/>
          <p:cNvGrpSpPr/>
          <p:nvPr/>
        </p:nvGrpSpPr>
        <p:grpSpPr>
          <a:xfrm>
            <a:off x="3297249" y="1027913"/>
            <a:ext cx="2653489" cy="678061"/>
            <a:chOff x="3297249" y="1027913"/>
            <a:chExt cx="2653489" cy="678061"/>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8" name="Google Shape;238;p16"/>
            <p:cNvGrpSpPr/>
            <p:nvPr/>
          </p:nvGrpSpPr>
          <p:grpSpPr>
            <a:xfrm>
              <a:off x="3969538" y="1027913"/>
              <a:ext cx="1981200" cy="673400"/>
              <a:chOff x="3969538" y="1108675"/>
              <a:chExt cx="1981200" cy="673400"/>
            </a:xfrm>
          </p:grpSpPr>
          <p:sp>
            <p:nvSpPr>
              <p:cNvPr id="239" name="Google Shape;239;p16"/>
              <p:cNvSpPr txBox="1"/>
              <p:nvPr/>
            </p:nvSpPr>
            <p:spPr>
              <a:xfrm>
                <a:off x="3969538" y="110867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latin typeface="Fira Sans Extra Condensed"/>
                    <a:ea typeface="Fira Sans Extra Condensed"/>
                    <a:cs typeface="Fira Sans Extra Condensed"/>
                    <a:sym typeface="Fira Sans Extra Condensed"/>
                  </a:rPr>
                  <a:t>Introduction</a:t>
                </a:r>
              </a:p>
            </p:txBody>
          </p:sp>
          <p:sp>
            <p:nvSpPr>
              <p:cNvPr id="240" name="Google Shape;240;p16"/>
              <p:cNvSpPr txBox="1"/>
              <p:nvPr/>
            </p:nvSpPr>
            <p:spPr>
              <a:xfrm>
                <a:off x="3969538" y="145027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989401"/>
            <a:ext cx="2876734" cy="596101"/>
            <a:chOff x="6033350" y="1109874"/>
            <a:chExt cx="2876734" cy="596101"/>
          </a:xfrm>
        </p:grpSpPr>
        <p:sp>
          <p:nvSpPr>
            <p:cNvPr id="301" name="Google Shape;301;p16"/>
            <p:cNvSpPr txBox="1"/>
            <p:nvPr/>
          </p:nvSpPr>
          <p:spPr>
            <a:xfrm>
              <a:off x="6629450" y="1109874"/>
              <a:ext cx="2280634" cy="483321"/>
            </a:xfrm>
            <a:prstGeom prst="rect">
              <a:avLst/>
            </a:prstGeom>
            <a:noFill/>
            <a:ln>
              <a:noFill/>
            </a:ln>
          </p:spPr>
          <p:txBody>
            <a:bodyPr spcFirstLastPara="1" wrap="square" lIns="91425" tIns="91425" rIns="91425" bIns="91425" anchor="ctr" anchorCtr="0">
              <a:noAutofit/>
            </a:bodyPr>
            <a:lstStyle/>
            <a:p>
              <a:pPr lvl="0"/>
              <a:r>
                <a:rPr lang="en-US" sz="1800" b="1" dirty="0" err="1">
                  <a:latin typeface="Fira Sans Extra Condensed"/>
                  <a:ea typeface="Fira Sans Extra Condensed"/>
                  <a:cs typeface="Fira Sans Extra Condensed"/>
                  <a:sym typeface="Fira Sans Extra Condensed"/>
                </a:rPr>
                <a:t>Fonction</a:t>
              </a:r>
              <a:r>
                <a:rPr lang="en-US" sz="1800" b="1" dirty="0">
                  <a:latin typeface="Fira Sans Extra Condensed"/>
                  <a:ea typeface="Fira Sans Extra Condensed"/>
                  <a:cs typeface="Fira Sans Extra Condensed"/>
                  <a:sym typeface="Fira Sans Extra Condensed"/>
                </a:rPr>
                <a:t> de </a:t>
              </a:r>
              <a:r>
                <a:rPr lang="en-US" sz="1800" b="1" dirty="0" err="1" smtClean="0">
                  <a:latin typeface="Fira Sans Extra Condensed"/>
                  <a:ea typeface="Fira Sans Extra Condensed"/>
                  <a:cs typeface="Fira Sans Extra Condensed"/>
                  <a:sym typeface="Fira Sans Extra Condensed"/>
                </a:rPr>
                <a:t>preduction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97248" y="2502860"/>
            <a:ext cx="2885127" cy="847098"/>
            <a:chOff x="3297248" y="2502860"/>
            <a:chExt cx="2885127" cy="847098"/>
          </a:xfrm>
        </p:grpSpPr>
        <p:grpSp>
          <p:nvGrpSpPr>
            <p:cNvPr id="305" name="Google Shape;305;p16"/>
            <p:cNvGrpSpPr/>
            <p:nvPr/>
          </p:nvGrpSpPr>
          <p:grpSpPr>
            <a:xfrm>
              <a:off x="3969538" y="2502860"/>
              <a:ext cx="2212837" cy="847098"/>
              <a:chOff x="3581350" y="1153913"/>
              <a:chExt cx="2212837" cy="847098"/>
            </a:xfrm>
          </p:grpSpPr>
          <p:sp>
            <p:nvSpPr>
              <p:cNvPr id="306" name="Google Shape;306;p16"/>
              <p:cNvSpPr txBox="1"/>
              <p:nvPr/>
            </p:nvSpPr>
            <p:spPr>
              <a:xfrm>
                <a:off x="3581365" y="11539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latin typeface="Fira Sans Extra Condensed"/>
                    <a:ea typeface="Fira Sans Extra Condensed"/>
                    <a:cs typeface="Fira Sans Extra Condensed"/>
                    <a:sym typeface="Fira Sans Extra Condensed"/>
                  </a:rPr>
                  <a:t>Description Data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7" name="Google Shape;307;p16"/>
              <p:cNvSpPr txBox="1"/>
              <p:nvPr/>
            </p:nvSpPr>
            <p:spPr>
              <a:xfrm>
                <a:off x="3581350" y="1669211"/>
                <a:ext cx="221283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4054422"/>
            <a:ext cx="2653500" cy="596786"/>
            <a:chOff x="3297248" y="4054422"/>
            <a:chExt cx="2653500" cy="596786"/>
          </a:xfrm>
        </p:grpSpPr>
        <p:grpSp>
          <p:nvGrpSpPr>
            <p:cNvPr id="310" name="Google Shape;310;p16"/>
            <p:cNvGrpSpPr/>
            <p:nvPr/>
          </p:nvGrpSpPr>
          <p:grpSpPr>
            <a:xfrm>
              <a:off x="3944540" y="4054422"/>
              <a:ext cx="2006208" cy="596786"/>
              <a:chOff x="3556352" y="2331435"/>
              <a:chExt cx="2006208" cy="596786"/>
            </a:xfrm>
          </p:grpSpPr>
          <p:sp>
            <p:nvSpPr>
              <p:cNvPr id="311" name="Google Shape;311;p16"/>
              <p:cNvSpPr txBox="1"/>
              <p:nvPr/>
            </p:nvSpPr>
            <p:spPr>
              <a:xfrm>
                <a:off x="3556352" y="2331435"/>
                <a:ext cx="1981200" cy="331800"/>
              </a:xfrm>
              <a:prstGeom prst="rect">
                <a:avLst/>
              </a:prstGeom>
              <a:noFill/>
              <a:ln>
                <a:noFill/>
              </a:ln>
            </p:spPr>
            <p:txBody>
              <a:bodyPr spcFirstLastPara="1" wrap="square" lIns="91425" tIns="91425" rIns="91425" bIns="91425" anchor="ctr" anchorCtr="0">
                <a:noAutofit/>
              </a:bodyPr>
              <a:lstStyle/>
              <a:p>
                <a:pPr lvl="0"/>
                <a:r>
                  <a:rPr lang="en-US" sz="1800" b="1" dirty="0">
                    <a:latin typeface="Fira Sans Extra Condensed"/>
                    <a:ea typeface="Fira Sans Extra Condensed"/>
                    <a:cs typeface="Fira Sans Extra Condensed"/>
                    <a:sym typeface="Fira Sans Extra Condensed"/>
                  </a:rPr>
                  <a:t>Cree le </a:t>
                </a:r>
                <a:r>
                  <a:rPr lang="en-US" sz="1800" b="1" dirty="0" smtClean="0">
                    <a:latin typeface="Fira Sans Extra Condensed"/>
                    <a:ea typeface="Fira Sans Extra Condensed"/>
                    <a:cs typeface="Fira Sans Extra Condensed"/>
                    <a:sym typeface="Fira Sans Extra Condensed"/>
                  </a:rPr>
                  <a:t>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2" name="Google Shape;312;p16"/>
              <p:cNvSpPr txBox="1"/>
              <p:nvPr/>
            </p:nvSpPr>
            <p:spPr>
              <a:xfrm>
                <a:off x="3581360" y="25964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033647"/>
            <a:ext cx="2653515" cy="711260"/>
            <a:chOff x="6033350" y="2501790"/>
            <a:chExt cx="2653515" cy="711260"/>
          </a:xfrm>
        </p:grpSpPr>
        <p:grpSp>
          <p:nvGrpSpPr>
            <p:cNvPr id="315" name="Google Shape;315;p16"/>
            <p:cNvGrpSpPr/>
            <p:nvPr/>
          </p:nvGrpSpPr>
          <p:grpSpPr>
            <a:xfrm>
              <a:off x="6705660" y="2501790"/>
              <a:ext cx="1981204" cy="673400"/>
              <a:chOff x="6705660" y="2628879"/>
              <a:chExt cx="1981204" cy="673400"/>
            </a:xfrm>
          </p:grpSpPr>
          <p:sp>
            <p:nvSpPr>
              <p:cNvPr id="316" name="Google Shape;316;p16"/>
              <p:cNvSpPr txBox="1"/>
              <p:nvPr/>
            </p:nvSpPr>
            <p:spPr>
              <a:xfrm>
                <a:off x="6705665" y="2628879"/>
                <a:ext cx="1981200" cy="331800"/>
              </a:xfrm>
              <a:prstGeom prst="rect">
                <a:avLst/>
              </a:prstGeom>
              <a:noFill/>
              <a:ln>
                <a:noFill/>
              </a:ln>
            </p:spPr>
            <p:txBody>
              <a:bodyPr spcFirstLastPara="1" wrap="square" lIns="91425" tIns="91425" rIns="91425" bIns="91425" anchor="ctr" anchorCtr="0">
                <a:noAutofit/>
              </a:bodyPr>
              <a:lstStyle/>
              <a:p>
                <a:pPr lvl="0"/>
                <a:r>
                  <a:rPr lang="en-US" sz="1800" b="1" dirty="0">
                    <a:latin typeface="Fira Sans Extra Condensed"/>
                    <a:ea typeface="Fira Sans Extra Condensed"/>
                    <a:cs typeface="Fira Sans Extra Condensed"/>
                    <a:sym typeface="Fira Sans Extra Condensed"/>
                  </a:rPr>
                  <a:t>Interface </a:t>
                </a:r>
                <a:r>
                  <a:rPr lang="en-US" sz="1800" b="1" dirty="0" err="1">
                    <a:latin typeface="Fira Sans Extra Condensed"/>
                    <a:ea typeface="Fira Sans Extra Condensed"/>
                    <a:cs typeface="Fira Sans Extra Condensed"/>
                    <a:sym typeface="Fira Sans Extra Condensed"/>
                  </a:rPr>
                  <a:t>Gradio</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7" name="Google Shape;317;p16"/>
              <p:cNvSpPr txBox="1"/>
              <p:nvPr/>
            </p:nvSpPr>
            <p:spPr>
              <a:xfrm>
                <a:off x="6705660" y="29704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sp>
        <p:nvSpPr>
          <p:cNvPr id="323" name="Google Shape;323;p16"/>
          <p:cNvSpPr/>
          <p:nvPr/>
        </p:nvSpPr>
        <p:spPr>
          <a:xfrm>
            <a:off x="6001940" y="3400378"/>
            <a:ext cx="596100" cy="596100"/>
          </a:xfrm>
          <a:prstGeom prst="ellipse">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06</a:t>
            </a:r>
            <a:endParaRPr sz="1800" dirty="0">
              <a:solidFill>
                <a:schemeClr val="lt1"/>
              </a:solidFill>
            </a:endParaRPr>
          </a:p>
        </p:txBody>
      </p:sp>
      <p:cxnSp>
        <p:nvCxnSpPr>
          <p:cNvPr id="324" name="Google Shape;324;p16"/>
          <p:cNvCxnSpPr>
            <a:stCxn id="237" idx="4"/>
            <a:endCxn id="308" idx="0"/>
          </p:cNvCxnSpPr>
          <p:nvPr/>
        </p:nvCxnSpPr>
        <p:spPr>
          <a:xfrm>
            <a:off x="3595299" y="1705974"/>
            <a:ext cx="0" cy="8835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stCxn id="308" idx="4"/>
            <a:endCxn id="313" idx="0"/>
          </p:cNvCxnSpPr>
          <p:nvPr/>
        </p:nvCxnSpPr>
        <p:spPr>
          <a:xfrm>
            <a:off x="3595298" y="3185698"/>
            <a:ext cx="0" cy="8694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stCxn id="303" idx="4"/>
          </p:cNvCxnSpPr>
          <p:nvPr/>
        </p:nvCxnSpPr>
        <p:spPr>
          <a:xfrm>
            <a:off x="6331400" y="1585502"/>
            <a:ext cx="0" cy="539708"/>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p:nvPr/>
        </p:nvCxnSpPr>
        <p:spPr>
          <a:xfrm>
            <a:off x="6331400" y="2807364"/>
            <a:ext cx="0" cy="542594"/>
          </a:xfrm>
          <a:prstGeom prst="straightConnector1">
            <a:avLst/>
          </a:prstGeom>
          <a:noFill/>
          <a:ln w="9525" cap="flat" cmpd="sng">
            <a:solidFill>
              <a:schemeClr val="dk2"/>
            </a:solidFill>
            <a:prstDash val="solid"/>
            <a:round/>
            <a:headEnd type="none" w="med" len="med"/>
            <a:tailEnd type="triangle" w="med" len="med"/>
          </a:ln>
        </p:spPr>
      </p:cxnSp>
      <p:sp>
        <p:nvSpPr>
          <p:cNvPr id="101" name="Google Shape;321;p16"/>
          <p:cNvSpPr txBox="1"/>
          <p:nvPr/>
        </p:nvSpPr>
        <p:spPr>
          <a:xfrm>
            <a:off x="6629450" y="353937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smtClean="0">
                <a:latin typeface="Fira Sans Extra Condensed"/>
                <a:ea typeface="Fira Sans Extra Condensed"/>
                <a:cs typeface="Fira Sans Extra Condensed"/>
                <a:sym typeface="Fira Sans Extra Condensed"/>
              </a:rPr>
              <a:t>Video demo</a:t>
            </a:r>
            <a:endParaRPr lang="en-US" sz="1800" b="1" dirty="0" smtClean="0">
              <a:solidFill>
                <a:srgbClr val="000000"/>
              </a:solidFill>
              <a:latin typeface="Fira Sans Extra Condensed"/>
              <a:ea typeface="Fira Sans Extra Condensed"/>
              <a:cs typeface="Fira Sans Extra Condensed"/>
              <a:sym typeface="Fira Sans Extra Condensed"/>
            </a:endParaRPr>
          </a:p>
        </p:txBody>
      </p:sp>
      <p:grpSp>
        <p:nvGrpSpPr>
          <p:cNvPr id="102" name="Google Shape;319;p16"/>
          <p:cNvGrpSpPr/>
          <p:nvPr/>
        </p:nvGrpSpPr>
        <p:grpSpPr>
          <a:xfrm>
            <a:off x="6001940" y="4353073"/>
            <a:ext cx="2530758" cy="596100"/>
            <a:chOff x="6261019" y="4411605"/>
            <a:chExt cx="2530758" cy="596100"/>
          </a:xfrm>
        </p:grpSpPr>
        <p:sp>
          <p:nvSpPr>
            <p:cNvPr id="103" name="Google Shape;321;p16"/>
            <p:cNvSpPr txBox="1"/>
            <p:nvPr/>
          </p:nvSpPr>
          <p:spPr>
            <a:xfrm>
              <a:off x="7015931" y="4537723"/>
              <a:ext cx="1775846" cy="469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smtClean="0">
                  <a:solidFill>
                    <a:srgbClr val="000000"/>
                  </a:solidFill>
                  <a:latin typeface="Fira Sans Extra Condensed"/>
                  <a:ea typeface="Fira Sans Extra Condensed"/>
                  <a:cs typeface="Fira Sans Extra Condensed"/>
                  <a:sym typeface="Fira Sans Extra Condensed"/>
                </a:rPr>
                <a:t>Conclusion</a:t>
              </a:r>
            </a:p>
          </p:txBody>
        </p:sp>
        <p:sp>
          <p:nvSpPr>
            <p:cNvPr id="104" name="Google Shape;323;p16"/>
            <p:cNvSpPr/>
            <p:nvPr/>
          </p:nvSpPr>
          <p:spPr>
            <a:xfrm>
              <a:off x="6261019" y="4411605"/>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lt1"/>
                  </a:solidFill>
                  <a:latin typeface="Fira Sans Extra Condensed"/>
                  <a:ea typeface="Fira Sans Extra Condensed"/>
                  <a:cs typeface="Fira Sans Extra Condensed"/>
                  <a:sym typeface="Fira Sans Extra Condensed"/>
                </a:rPr>
                <a:t>07</a:t>
              </a:r>
              <a:endParaRPr sz="1800" dirty="0">
                <a:solidFill>
                  <a:schemeClr val="lt1"/>
                </a:solidFill>
              </a:endParaRPr>
            </a:p>
          </p:txBody>
        </p:sp>
      </p:grpSp>
      <p:cxnSp>
        <p:nvCxnSpPr>
          <p:cNvPr id="9" name="Connecteur droit avec flèche 8"/>
          <p:cNvCxnSpPr>
            <a:stCxn id="323" idx="4"/>
            <a:endCxn id="104" idx="0"/>
          </p:cNvCxnSpPr>
          <p:nvPr/>
        </p:nvCxnSpPr>
        <p:spPr>
          <a:xfrm>
            <a:off x="6299990" y="3996478"/>
            <a:ext cx="0" cy="35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17"/>
          <p:cNvSpPr/>
          <p:nvPr/>
        </p:nvSpPr>
        <p:spPr>
          <a:xfrm>
            <a:off x="794929" y="2225750"/>
            <a:ext cx="7413405" cy="2562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lvl="0"/>
            <a:r>
              <a:rPr lang="fr-FR"/>
              <a:t>Objective de ce projet est de prédire la survie des passagers du Titanic en utilisant un modèle Random Forest. Pour ce faire, nous devons d'abord charger et prétraiter les données, puis entraîner et évaluer le modèle, et enfin, créer une interface utilisateur interactive avec Gradio pour permettre aux utilisateurs de faire des prédictions basées sur les caractéristiques des passagers.</a:t>
            </a:r>
            <a:endParaRPr/>
          </a:p>
        </p:txBody>
      </p:sp>
      <p:sp>
        <p:nvSpPr>
          <p:cNvPr id="334" name="Google Shape;334;p17"/>
          <p:cNvSpPr/>
          <p:nvPr/>
        </p:nvSpPr>
        <p:spPr>
          <a:xfrm>
            <a:off x="794928" y="1280150"/>
            <a:ext cx="1140197" cy="9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2332074" y="411475"/>
            <a:ext cx="4564912" cy="3714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tx1"/>
                </a:solidFill>
              </a:rPr>
              <a:t>Introduction :</a:t>
            </a:r>
            <a:endParaRPr dirty="0">
              <a:solidFill>
                <a:schemeClr val="tx1"/>
              </a:solidFill>
            </a:endParaRPr>
          </a:p>
        </p:txBody>
      </p:sp>
      <p:sp>
        <p:nvSpPr>
          <p:cNvPr id="351" name="Google Shape;351;p17"/>
          <p:cNvSpPr txBox="1"/>
          <p:nvPr/>
        </p:nvSpPr>
        <p:spPr>
          <a:xfrm>
            <a:off x="695388" y="2714625"/>
            <a:ext cx="33432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endParaRPr dirty="0">
              <a:latin typeface="Roboto"/>
              <a:ea typeface="Roboto"/>
              <a:cs typeface="Roboto"/>
              <a:sym typeface="Roboto"/>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35" y="1280150"/>
            <a:ext cx="964018" cy="860537"/>
          </a:xfrm>
          <a:prstGeom prst="rect">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0"/>
          <p:cNvSpPr txBox="1">
            <a:spLocks noGrp="1"/>
          </p:cNvSpPr>
          <p:nvPr>
            <p:ph type="title"/>
          </p:nvPr>
        </p:nvSpPr>
        <p:spPr>
          <a:xfrm>
            <a:off x="2275367" y="411475"/>
            <a:ext cx="4779214" cy="371400"/>
          </a:xfrm>
          <a:prstGeom prst="rect">
            <a:avLst/>
          </a:prstGeom>
          <a:solidFill>
            <a:schemeClr val="accent4"/>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tx1"/>
                </a:solidFill>
              </a:rPr>
              <a:t>Description du data</a:t>
            </a:r>
            <a:endParaRPr dirty="0">
              <a:solidFill>
                <a:schemeClr val="tx1"/>
              </a:solidFill>
            </a:endParaRPr>
          </a:p>
        </p:txBody>
      </p:sp>
      <p:sp>
        <p:nvSpPr>
          <p:cNvPr id="528" name="Google Shape;528;p20"/>
          <p:cNvSpPr txBox="1"/>
          <p:nvPr/>
        </p:nvSpPr>
        <p:spPr>
          <a:xfrm>
            <a:off x="3809200" y="2398700"/>
            <a:ext cx="1524600" cy="7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nvGrpSpPr>
          <p:cNvPr id="566" name="Google Shape;566;p20"/>
          <p:cNvGrpSpPr/>
          <p:nvPr/>
        </p:nvGrpSpPr>
        <p:grpSpPr>
          <a:xfrm>
            <a:off x="7054580" y="3042675"/>
            <a:ext cx="1524600" cy="1500972"/>
            <a:chOff x="7054580" y="3042675"/>
            <a:chExt cx="1524600" cy="1500972"/>
          </a:xfrm>
        </p:grpSpPr>
        <p:sp>
          <p:nvSpPr>
            <p:cNvPr id="567" name="Google Shape;567;p20"/>
            <p:cNvSpPr/>
            <p:nvPr/>
          </p:nvSpPr>
          <p:spPr>
            <a:xfrm>
              <a:off x="7514630" y="3042675"/>
              <a:ext cx="604500" cy="604500"/>
            </a:xfrm>
            <a:prstGeom prst="ellipse">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69" name="Google Shape;569;p20"/>
            <p:cNvSpPr txBox="1"/>
            <p:nvPr/>
          </p:nvSpPr>
          <p:spPr>
            <a:xfrm>
              <a:off x="7054580" y="3791397"/>
              <a:ext cx="1524600" cy="752250"/>
            </a:xfrm>
            <a:prstGeom prst="rect">
              <a:avLst/>
            </a:prstGeom>
            <a:noFill/>
            <a:ln>
              <a:noFill/>
            </a:ln>
          </p:spPr>
          <p:txBody>
            <a:bodyPr spcFirstLastPara="1" wrap="square" lIns="91425" tIns="91425" rIns="91425" bIns="91425" anchor="ctr" anchorCtr="0">
              <a:noAutofit/>
            </a:bodyPr>
            <a:lstStyle/>
            <a:p>
              <a:pPr lvl="0" algn="ctr"/>
              <a:r>
                <a:rPr lang="fr-FR" dirty="0">
                  <a:solidFill>
                    <a:schemeClr val="bg1">
                      <a:lumMod val="50000"/>
                    </a:schemeClr>
                  </a:solidFill>
                  <a:latin typeface="Roboto"/>
                  <a:ea typeface="Roboto"/>
                  <a:cs typeface="Roboto"/>
                  <a:sym typeface="Roboto"/>
                </a:rPr>
                <a:t>convertir les variables catégorielles en numériques</a:t>
              </a:r>
              <a:endParaRPr dirty="0">
                <a:solidFill>
                  <a:schemeClr val="bg1">
                    <a:lumMod val="50000"/>
                  </a:schemeClr>
                </a:solidFill>
                <a:latin typeface="Roboto"/>
                <a:ea typeface="Roboto"/>
                <a:cs typeface="Roboto"/>
                <a:sym typeface="Roboto"/>
              </a:endParaRPr>
            </a:p>
          </p:txBody>
        </p:sp>
      </p:grpSp>
      <p:grpSp>
        <p:nvGrpSpPr>
          <p:cNvPr id="570" name="Google Shape;570;p20"/>
          <p:cNvGrpSpPr/>
          <p:nvPr/>
        </p:nvGrpSpPr>
        <p:grpSpPr>
          <a:xfrm>
            <a:off x="7054580" y="1001783"/>
            <a:ext cx="1524600" cy="1333734"/>
            <a:chOff x="7054580" y="1001783"/>
            <a:chExt cx="1524600" cy="1333734"/>
          </a:xfrm>
        </p:grpSpPr>
        <p:sp>
          <p:nvSpPr>
            <p:cNvPr id="571" name="Google Shape;571;p20"/>
            <p:cNvSpPr/>
            <p:nvPr/>
          </p:nvSpPr>
          <p:spPr>
            <a:xfrm>
              <a:off x="7514630" y="1001783"/>
              <a:ext cx="604500" cy="6045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573" name="Google Shape;573;p20"/>
            <p:cNvSpPr txBox="1"/>
            <p:nvPr/>
          </p:nvSpPr>
          <p:spPr>
            <a:xfrm>
              <a:off x="7054580" y="1750505"/>
              <a:ext cx="1524600" cy="585012"/>
            </a:xfrm>
            <a:prstGeom prst="rect">
              <a:avLst/>
            </a:prstGeom>
            <a:noFill/>
            <a:ln>
              <a:noFill/>
            </a:ln>
          </p:spPr>
          <p:txBody>
            <a:bodyPr spcFirstLastPara="1" wrap="square" lIns="91425" tIns="91425" rIns="91425" bIns="91425" anchor="ctr" anchorCtr="0">
              <a:noAutofit/>
            </a:bodyPr>
            <a:lstStyle/>
            <a:p>
              <a:pPr lvl="0" algn="ctr"/>
              <a:r>
                <a:rPr lang="en-US" dirty="0" err="1">
                  <a:solidFill>
                    <a:schemeClr val="accent1">
                      <a:lumMod val="50000"/>
                    </a:schemeClr>
                  </a:solidFill>
                  <a:latin typeface="Roboto"/>
                  <a:ea typeface="Roboto"/>
                  <a:cs typeface="Roboto"/>
                  <a:sym typeface="Roboto"/>
                </a:rPr>
                <a:t>gérer</a:t>
              </a:r>
              <a:r>
                <a:rPr lang="en-US" dirty="0">
                  <a:solidFill>
                    <a:schemeClr val="accent1">
                      <a:lumMod val="50000"/>
                    </a:schemeClr>
                  </a:solidFill>
                  <a:latin typeface="Roboto"/>
                  <a:ea typeface="Roboto"/>
                  <a:cs typeface="Roboto"/>
                  <a:sym typeface="Roboto"/>
                </a:rPr>
                <a:t> les </a:t>
              </a:r>
              <a:r>
                <a:rPr lang="en-US" dirty="0" err="1">
                  <a:solidFill>
                    <a:schemeClr val="accent1">
                      <a:lumMod val="50000"/>
                    </a:schemeClr>
                  </a:solidFill>
                  <a:latin typeface="Roboto"/>
                  <a:ea typeface="Roboto"/>
                  <a:cs typeface="Roboto"/>
                  <a:sym typeface="Roboto"/>
                </a:rPr>
                <a:t>valeurs</a:t>
              </a:r>
              <a:r>
                <a:rPr lang="en-US" dirty="0">
                  <a:solidFill>
                    <a:schemeClr val="accent1">
                      <a:lumMod val="50000"/>
                    </a:schemeClr>
                  </a:solidFill>
                  <a:latin typeface="Roboto"/>
                  <a:ea typeface="Roboto"/>
                  <a:cs typeface="Roboto"/>
                  <a:sym typeface="Roboto"/>
                </a:rPr>
                <a:t> </a:t>
              </a:r>
              <a:r>
                <a:rPr lang="en-US" dirty="0" err="1">
                  <a:solidFill>
                    <a:schemeClr val="accent1">
                      <a:lumMod val="50000"/>
                    </a:schemeClr>
                  </a:solidFill>
                  <a:latin typeface="Roboto"/>
                  <a:ea typeface="Roboto"/>
                  <a:cs typeface="Roboto"/>
                  <a:sym typeface="Roboto"/>
                </a:rPr>
                <a:t>manquantes</a:t>
              </a:r>
              <a:endParaRPr lang="en-US" dirty="0">
                <a:solidFill>
                  <a:schemeClr val="accent1">
                    <a:lumMod val="50000"/>
                  </a:schemeClr>
                </a:solidFill>
                <a:latin typeface="Roboto"/>
                <a:ea typeface="Roboto"/>
                <a:cs typeface="Roboto"/>
                <a:sym typeface="Roboto"/>
              </a:endParaRPr>
            </a:p>
          </p:txBody>
        </p:sp>
      </p:grpSp>
      <p:grpSp>
        <p:nvGrpSpPr>
          <p:cNvPr id="574" name="Google Shape;574;p20"/>
          <p:cNvGrpSpPr/>
          <p:nvPr/>
        </p:nvGrpSpPr>
        <p:grpSpPr>
          <a:xfrm>
            <a:off x="561753" y="1001783"/>
            <a:ext cx="1524600" cy="1333734"/>
            <a:chOff x="561753" y="1001783"/>
            <a:chExt cx="1524600" cy="1333734"/>
          </a:xfrm>
        </p:grpSpPr>
        <p:sp>
          <p:nvSpPr>
            <p:cNvPr id="575" name="Google Shape;575;p20"/>
            <p:cNvSpPr/>
            <p:nvPr/>
          </p:nvSpPr>
          <p:spPr>
            <a:xfrm>
              <a:off x="1021803" y="1001783"/>
              <a:ext cx="604500" cy="604500"/>
            </a:xfrm>
            <a:prstGeom prst="ellipse">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77" name="Google Shape;577;p20"/>
            <p:cNvSpPr txBox="1"/>
            <p:nvPr/>
          </p:nvSpPr>
          <p:spPr>
            <a:xfrm>
              <a:off x="561753" y="1750505"/>
              <a:ext cx="1524600" cy="585012"/>
            </a:xfrm>
            <a:prstGeom prst="rect">
              <a:avLst/>
            </a:prstGeom>
            <a:noFill/>
            <a:ln>
              <a:noFill/>
            </a:ln>
          </p:spPr>
          <p:txBody>
            <a:bodyPr spcFirstLastPara="1" wrap="square" lIns="91425" tIns="91425" rIns="91425" bIns="91425" anchor="ctr" anchorCtr="0">
              <a:noAutofit/>
            </a:bodyPr>
            <a:lstStyle/>
            <a:p>
              <a:pPr lvl="0" algn="ctr"/>
              <a:r>
                <a:rPr lang="fr-FR" dirty="0">
                  <a:latin typeface="Roboto"/>
                  <a:ea typeface="Roboto"/>
                  <a:cs typeface="Roboto"/>
                  <a:sym typeface="Roboto"/>
                </a:rPr>
                <a:t>Charger les données du fichier CSV</a:t>
              </a:r>
              <a:endParaRPr dirty="0">
                <a:latin typeface="Roboto"/>
                <a:ea typeface="Roboto"/>
                <a:cs typeface="Roboto"/>
                <a:sym typeface="Roboto"/>
              </a:endParaRPr>
            </a:p>
          </p:txBody>
        </p:sp>
      </p:grpSp>
      <p:grpSp>
        <p:nvGrpSpPr>
          <p:cNvPr id="578" name="Google Shape;578;p20"/>
          <p:cNvGrpSpPr/>
          <p:nvPr/>
        </p:nvGrpSpPr>
        <p:grpSpPr>
          <a:xfrm>
            <a:off x="561753" y="3042675"/>
            <a:ext cx="1524600" cy="1224525"/>
            <a:chOff x="561753" y="3042675"/>
            <a:chExt cx="1524600" cy="1224525"/>
          </a:xfrm>
        </p:grpSpPr>
        <p:sp>
          <p:nvSpPr>
            <p:cNvPr id="579" name="Google Shape;579;p20"/>
            <p:cNvSpPr/>
            <p:nvPr/>
          </p:nvSpPr>
          <p:spPr>
            <a:xfrm>
              <a:off x="1021803" y="3042675"/>
              <a:ext cx="604500" cy="604500"/>
            </a:xfrm>
            <a:prstGeom prst="ellipse">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81" name="Google Shape;581;p20"/>
            <p:cNvSpPr txBox="1"/>
            <p:nvPr/>
          </p:nvSpPr>
          <p:spPr>
            <a:xfrm>
              <a:off x="561753" y="3791397"/>
              <a:ext cx="1524600" cy="475803"/>
            </a:xfrm>
            <a:prstGeom prst="rect">
              <a:avLst/>
            </a:prstGeom>
            <a:noFill/>
            <a:ln>
              <a:noFill/>
            </a:ln>
          </p:spPr>
          <p:txBody>
            <a:bodyPr spcFirstLastPara="1" wrap="square" lIns="91425" tIns="91425" rIns="91425" bIns="91425" anchor="ctr" anchorCtr="0">
              <a:noAutofit/>
            </a:bodyPr>
            <a:lstStyle/>
            <a:p>
              <a:pPr lvl="0" algn="ctr"/>
              <a:r>
                <a:rPr lang="fr-FR" dirty="0" smtClean="0">
                  <a:solidFill>
                    <a:schemeClr val="accent5">
                      <a:lumMod val="50000"/>
                    </a:schemeClr>
                  </a:solidFill>
                  <a:latin typeface="Roboto"/>
                  <a:ea typeface="Roboto"/>
                  <a:cs typeface="Roboto"/>
                  <a:sym typeface="Roboto"/>
                </a:rPr>
                <a:t>Nettoyer les </a:t>
              </a:r>
              <a:r>
                <a:rPr lang="fr-FR" dirty="0">
                  <a:solidFill>
                    <a:schemeClr val="accent5">
                      <a:lumMod val="50000"/>
                    </a:schemeClr>
                  </a:solidFill>
                  <a:latin typeface="Roboto"/>
                  <a:ea typeface="Roboto"/>
                  <a:cs typeface="Roboto"/>
                  <a:sym typeface="Roboto"/>
                </a:rPr>
                <a:t>données</a:t>
              </a:r>
              <a:endParaRPr dirty="0">
                <a:solidFill>
                  <a:schemeClr val="accent5">
                    <a:lumMod val="50000"/>
                  </a:schemeClr>
                </a:solidFill>
                <a:latin typeface="Roboto"/>
                <a:ea typeface="Roboto"/>
                <a:cs typeface="Roboto"/>
                <a:sym typeface="Roboto"/>
              </a:endParaRPr>
            </a:p>
          </p:txBody>
        </p:sp>
      </p:grpSp>
      <p:cxnSp>
        <p:nvCxnSpPr>
          <p:cNvPr id="582" name="Google Shape;582;p20"/>
          <p:cNvCxnSpPr>
            <a:endCxn id="575" idx="6"/>
          </p:cNvCxnSpPr>
          <p:nvPr/>
        </p:nvCxnSpPr>
        <p:spPr>
          <a:xfrm rot="10800000">
            <a:off x="1626304" y="1304033"/>
            <a:ext cx="1214701" cy="191614"/>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583" name="Google Shape;583;p20"/>
          <p:cNvCxnSpPr>
            <a:stCxn id="579" idx="6"/>
          </p:cNvCxnSpPr>
          <p:nvPr/>
        </p:nvCxnSpPr>
        <p:spPr>
          <a:xfrm rot="10800000" flipH="1">
            <a:off x="1626303" y="3158925"/>
            <a:ext cx="1162200" cy="186000"/>
          </a:xfrm>
          <a:prstGeom prst="bentConnector3">
            <a:avLst>
              <a:gd name="adj1" fmla="val 50002"/>
            </a:avLst>
          </a:prstGeom>
          <a:noFill/>
          <a:ln w="9525" cap="flat" cmpd="sng">
            <a:solidFill>
              <a:schemeClr val="dk2"/>
            </a:solidFill>
            <a:prstDash val="solid"/>
            <a:round/>
            <a:headEnd type="none" w="med" len="med"/>
            <a:tailEnd type="oval" w="med" len="med"/>
          </a:ln>
        </p:spPr>
      </p:cxnSp>
      <p:cxnSp>
        <p:nvCxnSpPr>
          <p:cNvPr id="584" name="Google Shape;584;p20"/>
          <p:cNvCxnSpPr>
            <a:stCxn id="571" idx="2"/>
            <a:endCxn id="531" idx="6"/>
          </p:cNvCxnSpPr>
          <p:nvPr/>
        </p:nvCxnSpPr>
        <p:spPr>
          <a:xfrm flipH="1">
            <a:off x="6194930" y="1304033"/>
            <a:ext cx="1319700" cy="733500"/>
          </a:xfrm>
          <a:prstGeom prst="bentConnector3">
            <a:avLst>
              <a:gd name="adj1" fmla="val 50005"/>
            </a:avLst>
          </a:prstGeom>
          <a:noFill/>
          <a:ln w="9525" cap="flat" cmpd="sng">
            <a:solidFill>
              <a:schemeClr val="dk2"/>
            </a:solidFill>
            <a:prstDash val="solid"/>
            <a:round/>
            <a:headEnd type="none" w="med" len="med"/>
            <a:tailEnd type="oval" w="med" len="med"/>
          </a:ln>
        </p:spPr>
      </p:cxnSp>
      <p:cxnSp>
        <p:nvCxnSpPr>
          <p:cNvPr id="585" name="Google Shape;585;p20"/>
          <p:cNvCxnSpPr>
            <a:stCxn id="567" idx="2"/>
          </p:cNvCxnSpPr>
          <p:nvPr/>
        </p:nvCxnSpPr>
        <p:spPr>
          <a:xfrm rot="10800000" flipV="1">
            <a:off x="6053470" y="3344924"/>
            <a:ext cx="1461160" cy="316845"/>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004" y="1257793"/>
            <a:ext cx="3248926" cy="276131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3" name="Google Shape;593;p21"/>
          <p:cNvSpPr txBox="1">
            <a:spLocks noGrp="1"/>
          </p:cNvSpPr>
          <p:nvPr>
            <p:ph type="title"/>
          </p:nvPr>
        </p:nvSpPr>
        <p:spPr>
          <a:xfrm>
            <a:off x="1460205" y="411475"/>
            <a:ext cx="6103370" cy="371400"/>
          </a:xfrm>
          <a:prstGeom prst="rect">
            <a:avLst/>
          </a:prstGeom>
          <a:solidFill>
            <a:schemeClr val="tx1"/>
          </a:solidFill>
        </p:spPr>
        <p:txBody>
          <a:bodyPr spcFirstLastPara="1" wrap="square" lIns="91425" tIns="91425" rIns="91425" bIns="91425" anchor="ctr" anchorCtr="0">
            <a:noAutofit/>
          </a:bodyPr>
          <a:lstStyle/>
          <a:p>
            <a:pPr lvl="0"/>
            <a:r>
              <a:rPr lang="fr-FR" dirty="0">
                <a:solidFill>
                  <a:schemeClr val="bg1"/>
                </a:solidFill>
                <a:latin typeface="Roboto"/>
                <a:ea typeface="Roboto"/>
                <a:cs typeface="Roboto"/>
                <a:sym typeface="Roboto"/>
              </a:rPr>
              <a:t>Charger les données du fichier CSV</a:t>
            </a:r>
            <a:endParaRPr lang="fr-FR" dirty="0">
              <a:solidFill>
                <a:schemeClr val="bg1"/>
              </a:solidFill>
              <a:latin typeface="Roboto"/>
              <a:ea typeface="Roboto"/>
              <a:cs typeface="Roboto"/>
              <a:sym typeface="Roboto"/>
            </a:endParaRPr>
          </a:p>
        </p:txBody>
      </p:sp>
      <p:grpSp>
        <p:nvGrpSpPr>
          <p:cNvPr id="606" name="Google Shape;606;p21"/>
          <p:cNvGrpSpPr/>
          <p:nvPr/>
        </p:nvGrpSpPr>
        <p:grpSpPr>
          <a:xfrm>
            <a:off x="4060229" y="1176160"/>
            <a:ext cx="2943273" cy="637888"/>
            <a:chOff x="4648177" y="1278037"/>
            <a:chExt cx="2943273" cy="637888"/>
          </a:xfrm>
        </p:grpSpPr>
        <p:sp>
          <p:nvSpPr>
            <p:cNvPr id="607" name="Google Shape;607;p21"/>
            <p:cNvSpPr/>
            <p:nvPr/>
          </p:nvSpPr>
          <p:spPr>
            <a:xfrm>
              <a:off x="6986950" y="1311425"/>
              <a:ext cx="604500" cy="604500"/>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609" name="Google Shape;609;p21"/>
            <p:cNvSpPr txBox="1"/>
            <p:nvPr/>
          </p:nvSpPr>
          <p:spPr>
            <a:xfrm>
              <a:off x="4648177" y="1278037"/>
              <a:ext cx="2299894" cy="53334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latin typeface="Fira Sans Extra Condensed"/>
                  <a:ea typeface="Fira Sans Extra Condensed"/>
                  <a:cs typeface="Fira Sans Extra Condensed"/>
                  <a:sym typeface="Fira Sans Extra Condensed"/>
                </a:rPr>
                <a:t>Afficher les 5 premiers lignes</a:t>
              </a:r>
              <a:endParaRPr b="1" dirty="0">
                <a:solidFill>
                  <a:srgbClr val="000000"/>
                </a:solidFill>
                <a:latin typeface="Fira Sans Extra Condensed"/>
                <a:ea typeface="Fira Sans Extra Condensed"/>
                <a:cs typeface="Fira Sans Extra Condensed"/>
                <a:sym typeface="Fira Sans Extra Condensed"/>
              </a:endParaRPr>
            </a:p>
          </p:txBody>
        </p:sp>
      </p:grpSp>
      <p:grpSp>
        <p:nvGrpSpPr>
          <p:cNvPr id="611" name="Google Shape;611;p21"/>
          <p:cNvGrpSpPr/>
          <p:nvPr/>
        </p:nvGrpSpPr>
        <p:grpSpPr>
          <a:xfrm>
            <a:off x="3251181" y="2237083"/>
            <a:ext cx="2943277" cy="637863"/>
            <a:chOff x="3486123" y="2477850"/>
            <a:chExt cx="2943277" cy="637863"/>
          </a:xfrm>
        </p:grpSpPr>
        <p:sp>
          <p:nvSpPr>
            <p:cNvPr id="612" name="Google Shape;612;p21"/>
            <p:cNvSpPr/>
            <p:nvPr/>
          </p:nvSpPr>
          <p:spPr>
            <a:xfrm>
              <a:off x="5824900" y="2477850"/>
              <a:ext cx="6045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615" name="Google Shape;615;p21"/>
            <p:cNvSpPr txBox="1"/>
            <p:nvPr/>
          </p:nvSpPr>
          <p:spPr>
            <a:xfrm>
              <a:off x="3486123" y="2488567"/>
              <a:ext cx="2338776" cy="6271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smtClean="0">
                  <a:latin typeface="Roboto"/>
                  <a:ea typeface="Roboto"/>
                  <a:cs typeface="Roboto"/>
                  <a:sym typeface="Roboto"/>
                </a:rPr>
                <a:t>Importer la dataset (</a:t>
              </a:r>
              <a:r>
                <a:rPr lang="en-US" b="1" dirty="0" err="1" smtClean="0">
                  <a:latin typeface="Roboto"/>
                  <a:ea typeface="Roboto"/>
                  <a:cs typeface="Roboto"/>
                  <a:sym typeface="Roboto"/>
                </a:rPr>
                <a:t>forme</a:t>
              </a:r>
              <a:r>
                <a:rPr lang="en-US" b="1" dirty="0" smtClean="0">
                  <a:latin typeface="Roboto"/>
                  <a:ea typeface="Roboto"/>
                  <a:cs typeface="Roboto"/>
                  <a:sym typeface="Roboto"/>
                </a:rPr>
                <a:t> csv)</a:t>
              </a:r>
              <a:endParaRPr b="1" dirty="0">
                <a:latin typeface="Roboto"/>
                <a:ea typeface="Roboto"/>
                <a:cs typeface="Roboto"/>
                <a:sym typeface="Roboto"/>
              </a:endParaRPr>
            </a:p>
          </p:txBody>
        </p:sp>
      </p:grpSp>
      <p:grpSp>
        <p:nvGrpSpPr>
          <p:cNvPr id="616" name="Google Shape;616;p21"/>
          <p:cNvGrpSpPr/>
          <p:nvPr/>
        </p:nvGrpSpPr>
        <p:grpSpPr>
          <a:xfrm>
            <a:off x="1854189" y="3162741"/>
            <a:ext cx="2943278" cy="604500"/>
            <a:chOff x="3486122" y="2477850"/>
            <a:chExt cx="2943278" cy="604500"/>
          </a:xfrm>
        </p:grpSpPr>
        <p:sp>
          <p:nvSpPr>
            <p:cNvPr id="617" name="Google Shape;617;p21"/>
            <p:cNvSpPr/>
            <p:nvPr/>
          </p:nvSpPr>
          <p:spPr>
            <a:xfrm>
              <a:off x="5824900" y="2477850"/>
              <a:ext cx="604500" cy="604500"/>
            </a:xfrm>
            <a:prstGeom prst="ellipse">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620" name="Google Shape;620;p21"/>
            <p:cNvSpPr txBox="1"/>
            <p:nvPr/>
          </p:nvSpPr>
          <p:spPr>
            <a:xfrm>
              <a:off x="3486122" y="2548147"/>
              <a:ext cx="2244919" cy="3749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smtClean="0">
                  <a:latin typeface="Roboto"/>
                  <a:ea typeface="Roboto"/>
                  <a:cs typeface="Roboto"/>
                  <a:sym typeface="Roboto"/>
                </a:rPr>
                <a:t>Importer les packages necessaires</a:t>
              </a:r>
              <a:endParaRPr b="1" dirty="0">
                <a:latin typeface="Roboto"/>
                <a:ea typeface="Roboto"/>
                <a:cs typeface="Roboto"/>
                <a:sym typeface="Roboto"/>
              </a:endParaRPr>
            </a:p>
          </p:txBody>
        </p:sp>
      </p:grpSp>
      <p:grpSp>
        <p:nvGrpSpPr>
          <p:cNvPr id="621" name="Google Shape;621;p21"/>
          <p:cNvGrpSpPr/>
          <p:nvPr/>
        </p:nvGrpSpPr>
        <p:grpSpPr>
          <a:xfrm>
            <a:off x="457198" y="4088400"/>
            <a:ext cx="2943277" cy="604500"/>
            <a:chOff x="3486123" y="2477850"/>
            <a:chExt cx="2943277" cy="604500"/>
          </a:xfrm>
        </p:grpSpPr>
        <p:sp>
          <p:nvSpPr>
            <p:cNvPr id="622" name="Google Shape;622;p21"/>
            <p:cNvSpPr/>
            <p:nvPr/>
          </p:nvSpPr>
          <p:spPr>
            <a:xfrm>
              <a:off x="5824900" y="2477850"/>
              <a:ext cx="604500" cy="604500"/>
            </a:xfrm>
            <a:prstGeom prst="ellipse">
              <a:avLst/>
            </a:pr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625" name="Google Shape;625;p21"/>
            <p:cNvSpPr txBox="1"/>
            <p:nvPr/>
          </p:nvSpPr>
          <p:spPr>
            <a:xfrm>
              <a:off x="3486123" y="2477850"/>
              <a:ext cx="2305050" cy="3914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smtClean="0">
                  <a:latin typeface="Roboto"/>
                  <a:ea typeface="Roboto"/>
                  <a:cs typeface="Roboto"/>
                  <a:sym typeface="Roboto"/>
                </a:rPr>
                <a:t>Telecharger</a:t>
              </a:r>
              <a:r>
                <a:rPr lang="en-US" b="1" dirty="0" smtClean="0">
                  <a:latin typeface="Roboto"/>
                  <a:ea typeface="Roboto"/>
                  <a:cs typeface="Roboto"/>
                  <a:sym typeface="Roboto"/>
                </a:rPr>
                <a:t> la data </a:t>
              </a:r>
              <a:r>
                <a:rPr lang="en-US" b="1" dirty="0" err="1" smtClean="0">
                  <a:latin typeface="Roboto"/>
                  <a:ea typeface="Roboto"/>
                  <a:cs typeface="Roboto"/>
                  <a:sym typeface="Roboto"/>
                </a:rPr>
                <a:t>dans</a:t>
              </a:r>
              <a:r>
                <a:rPr lang="en-US" b="1" dirty="0" smtClean="0">
                  <a:latin typeface="Roboto"/>
                  <a:ea typeface="Roboto"/>
                  <a:cs typeface="Roboto"/>
                  <a:sym typeface="Roboto"/>
                </a:rPr>
                <a:t> </a:t>
              </a:r>
              <a:r>
                <a:rPr lang="en-US" b="1" dirty="0" err="1" smtClean="0">
                  <a:latin typeface="Roboto"/>
                  <a:ea typeface="Roboto"/>
                  <a:cs typeface="Roboto"/>
                  <a:sym typeface="Roboto"/>
                </a:rPr>
                <a:t>votre</a:t>
              </a:r>
              <a:r>
                <a:rPr lang="en-US" b="1" dirty="0" smtClean="0">
                  <a:latin typeface="Roboto"/>
                  <a:ea typeface="Roboto"/>
                  <a:cs typeface="Roboto"/>
                  <a:sym typeface="Roboto"/>
                </a:rPr>
                <a:t> pc</a:t>
              </a:r>
              <a:endParaRPr b="1" dirty="0">
                <a:latin typeface="Roboto"/>
                <a:ea typeface="Roboto"/>
                <a:cs typeface="Roboto"/>
                <a:sym typeface="Roboto"/>
              </a:endParaRPr>
            </a:p>
          </p:txBody>
        </p:sp>
      </p:grpSp>
      <p:cxnSp>
        <p:nvCxnSpPr>
          <p:cNvPr id="626" name="Google Shape;626;p21"/>
          <p:cNvCxnSpPr>
            <a:stCxn id="622" idx="6"/>
            <a:endCxn id="617" idx="4"/>
          </p:cNvCxnSpPr>
          <p:nvPr/>
        </p:nvCxnSpPr>
        <p:spPr>
          <a:xfrm rot="10800000" flipH="1">
            <a:off x="3400475" y="3767250"/>
            <a:ext cx="1094700" cy="623400"/>
          </a:xfrm>
          <a:prstGeom prst="bentConnector2">
            <a:avLst/>
          </a:prstGeom>
          <a:noFill/>
          <a:ln w="9525" cap="flat" cmpd="sng">
            <a:solidFill>
              <a:schemeClr val="dk2"/>
            </a:solidFill>
            <a:prstDash val="solid"/>
            <a:round/>
            <a:headEnd type="none" w="med" len="med"/>
            <a:tailEnd type="triangle" w="med" len="med"/>
          </a:ln>
        </p:spPr>
      </p:cxnSp>
      <p:cxnSp>
        <p:nvCxnSpPr>
          <p:cNvPr id="627" name="Google Shape;627;p21"/>
          <p:cNvCxnSpPr>
            <a:stCxn id="617" idx="6"/>
            <a:endCxn id="612" idx="4"/>
          </p:cNvCxnSpPr>
          <p:nvPr/>
        </p:nvCxnSpPr>
        <p:spPr>
          <a:xfrm rot="10800000" flipH="1">
            <a:off x="4797466" y="2841592"/>
            <a:ext cx="1094700" cy="623400"/>
          </a:xfrm>
          <a:prstGeom prst="bentConnector2">
            <a:avLst/>
          </a:prstGeom>
          <a:noFill/>
          <a:ln w="9525" cap="flat" cmpd="sng">
            <a:solidFill>
              <a:schemeClr val="dk2"/>
            </a:solidFill>
            <a:prstDash val="solid"/>
            <a:round/>
            <a:headEnd type="none" w="med" len="med"/>
            <a:tailEnd type="triangle" w="med" len="med"/>
          </a:ln>
        </p:spPr>
      </p:cxnSp>
      <p:cxnSp>
        <p:nvCxnSpPr>
          <p:cNvPr id="628" name="Google Shape;628;p21"/>
          <p:cNvCxnSpPr>
            <a:stCxn id="612" idx="6"/>
            <a:endCxn id="607" idx="4"/>
          </p:cNvCxnSpPr>
          <p:nvPr/>
        </p:nvCxnSpPr>
        <p:spPr>
          <a:xfrm flipV="1">
            <a:off x="6194458" y="1814048"/>
            <a:ext cx="506794" cy="725285"/>
          </a:xfrm>
          <a:prstGeom prst="bentConnector2">
            <a:avLst/>
          </a:prstGeom>
          <a:noFill/>
          <a:ln w="9525" cap="flat" cmpd="sng">
            <a:solidFill>
              <a:schemeClr val="dk2"/>
            </a:solidFill>
            <a:prstDash val="solid"/>
            <a:round/>
            <a:headEnd type="none" w="med" len="med"/>
            <a:tailEnd type="triangle" w="med" len="med"/>
          </a:ln>
        </p:spPr>
      </p:cxnSp>
      <p:grpSp>
        <p:nvGrpSpPr>
          <p:cNvPr id="632" name="Google Shape;632;p21"/>
          <p:cNvGrpSpPr/>
          <p:nvPr/>
        </p:nvGrpSpPr>
        <p:grpSpPr>
          <a:xfrm>
            <a:off x="2883438" y="1459989"/>
            <a:ext cx="367726" cy="307374"/>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381" y="1523076"/>
            <a:ext cx="2052000" cy="320318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644502" y="411475"/>
            <a:ext cx="5599814" cy="371400"/>
          </a:xfrm>
          <a:prstGeom prst="rect">
            <a:avLst/>
          </a:prstGeom>
          <a:solidFill>
            <a:schemeClr val="accent1">
              <a:lumMod val="50000"/>
            </a:schemeClr>
          </a:solidFill>
        </p:spPr>
        <p:txBody>
          <a:bodyPr spcFirstLastPara="1" wrap="square" lIns="91425" tIns="91425" rIns="91425" bIns="91425" anchor="ctr" anchorCtr="0">
            <a:noAutofit/>
          </a:bodyPr>
          <a:lstStyle/>
          <a:p>
            <a:pPr lvl="0"/>
            <a:r>
              <a:rPr lang="en-US" smtClean="0">
                <a:solidFill>
                  <a:schemeClr val="tx1"/>
                </a:solidFill>
                <a:latin typeface="Roboto"/>
                <a:ea typeface="Roboto"/>
                <a:cs typeface="Roboto"/>
                <a:sym typeface="Roboto"/>
              </a:rPr>
              <a:t>gérer les valeurs manquantes</a:t>
            </a:r>
            <a:endParaRPr lang="en-US" dirty="0">
              <a:solidFill>
                <a:schemeClr val="tx1"/>
              </a:solidFill>
              <a:latin typeface="Roboto"/>
              <a:ea typeface="Roboto"/>
              <a:cs typeface="Roboto"/>
              <a:sym typeface="Roboto"/>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00" y="1570700"/>
            <a:ext cx="2558904" cy="3131000"/>
          </a:xfrm>
          <a:prstGeom prst="rect">
            <a:avLst/>
          </a:prstGeom>
        </p:spPr>
      </p:pic>
      <p:cxnSp>
        <p:nvCxnSpPr>
          <p:cNvPr id="5" name="Connecteur en angle 4"/>
          <p:cNvCxnSpPr/>
          <p:nvPr/>
        </p:nvCxnSpPr>
        <p:spPr>
          <a:xfrm rot="16200000" flipH="1">
            <a:off x="3809466" y="907456"/>
            <a:ext cx="759525" cy="510362"/>
          </a:xfrm>
          <a:prstGeom prst="bent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Ellipse 5"/>
          <p:cNvSpPr/>
          <p:nvPr/>
        </p:nvSpPr>
        <p:spPr>
          <a:xfrm>
            <a:off x="577702" y="1464374"/>
            <a:ext cx="602512" cy="60543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pc="50" dirty="0" smtClean="0">
                <a:ln w="0"/>
                <a:solidFill>
                  <a:schemeClr val="bg1"/>
                </a:solidFill>
                <a:effectLst>
                  <a:innerShdw blurRad="63500" dist="50800" dir="13500000">
                    <a:srgbClr val="000000">
                      <a:alpha val="50000"/>
                    </a:srgbClr>
                  </a:innerShdw>
                </a:effectLst>
              </a:rPr>
              <a:t>01</a:t>
            </a:r>
            <a:endParaRPr lang="en-US" sz="1600" b="1" spc="50" dirty="0">
              <a:ln w="0"/>
              <a:solidFill>
                <a:schemeClr val="bg1"/>
              </a:solidFill>
              <a:effectLst>
                <a:innerShdw blurRad="63500" dist="50800" dir="13500000">
                  <a:srgbClr val="000000">
                    <a:alpha val="50000"/>
                  </a:srgbClr>
                </a:innerShdw>
              </a:effectLst>
            </a:endParaRPr>
          </a:p>
        </p:txBody>
      </p:sp>
      <p:sp>
        <p:nvSpPr>
          <p:cNvPr id="9" name="Ellipse 8"/>
          <p:cNvSpPr/>
          <p:nvPr/>
        </p:nvSpPr>
        <p:spPr>
          <a:xfrm>
            <a:off x="7612912" y="4054548"/>
            <a:ext cx="630978" cy="58124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02</a:t>
            </a:r>
            <a:endParaRPr lang="en-US" b="1" dirty="0"/>
          </a:p>
        </p:txBody>
      </p:sp>
      <p:cxnSp>
        <p:nvCxnSpPr>
          <p:cNvPr id="11" name="Connecteur en angle 10"/>
          <p:cNvCxnSpPr>
            <a:stCxn id="6" idx="6"/>
          </p:cNvCxnSpPr>
          <p:nvPr/>
        </p:nvCxnSpPr>
        <p:spPr>
          <a:xfrm>
            <a:off x="1180214" y="1767089"/>
            <a:ext cx="2252386" cy="650046"/>
          </a:xfrm>
          <a:prstGeom prst="bentConnector3">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necteur en angle 18"/>
          <p:cNvCxnSpPr>
            <a:stCxn id="9" idx="2"/>
          </p:cNvCxnSpPr>
          <p:nvPr/>
        </p:nvCxnSpPr>
        <p:spPr>
          <a:xfrm rot="10800000">
            <a:off x="5991504" y="3976578"/>
            <a:ext cx="1621408" cy="368595"/>
          </a:xfrm>
          <a:prstGeom prst="bentConnector3">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p:cNvSpPr/>
          <p:nvPr/>
        </p:nvSpPr>
        <p:spPr>
          <a:xfrm>
            <a:off x="184298" y="2381614"/>
            <a:ext cx="2098158" cy="523220"/>
          </a:xfrm>
          <a:prstGeom prst="rect">
            <a:avLst/>
          </a:prstGeom>
        </p:spPr>
        <p:txBody>
          <a:bodyPr wrap="square">
            <a:spAutoFit/>
          </a:bodyPr>
          <a:lstStyle/>
          <a:p>
            <a:pPr lvl="0" algn="ctr"/>
            <a:r>
              <a:rPr lang="en-US" b="1" dirty="0"/>
              <a:t>Identification des </a:t>
            </a:r>
            <a:r>
              <a:rPr lang="en-US" b="1" dirty="0" err="1"/>
              <a:t>valeurs</a:t>
            </a:r>
            <a:r>
              <a:rPr lang="en-US" b="1" dirty="0"/>
              <a:t> </a:t>
            </a:r>
            <a:r>
              <a:rPr lang="en-US" b="1" dirty="0" err="1" smtClean="0"/>
              <a:t>manquantes</a:t>
            </a:r>
            <a:endParaRPr lang="en-US" b="1" dirty="0">
              <a:solidFill>
                <a:schemeClr val="accent1">
                  <a:lumMod val="50000"/>
                </a:schemeClr>
              </a:solidFill>
              <a:latin typeface="Roboto"/>
              <a:ea typeface="Roboto"/>
              <a:cs typeface="Roboto"/>
              <a:sym typeface="Roboto"/>
            </a:endParaRPr>
          </a:p>
        </p:txBody>
      </p:sp>
      <p:sp>
        <p:nvSpPr>
          <p:cNvPr id="23" name="Rectangle 22"/>
          <p:cNvSpPr/>
          <p:nvPr/>
        </p:nvSpPr>
        <p:spPr>
          <a:xfrm flipH="1">
            <a:off x="6626652" y="3358441"/>
            <a:ext cx="2603498" cy="523220"/>
          </a:xfrm>
          <a:prstGeom prst="rect">
            <a:avLst/>
          </a:prstGeom>
        </p:spPr>
        <p:txBody>
          <a:bodyPr wrap="square">
            <a:spAutoFit/>
          </a:bodyPr>
          <a:lstStyle/>
          <a:p>
            <a:r>
              <a:rPr lang="en-US" b="1" dirty="0"/>
              <a:t>Imputation des </a:t>
            </a:r>
            <a:r>
              <a:rPr lang="en-US" b="1" dirty="0" err="1"/>
              <a:t>valeurs</a:t>
            </a:r>
            <a:r>
              <a:rPr lang="en-US" b="1" dirty="0"/>
              <a:t> </a:t>
            </a:r>
            <a:r>
              <a:rPr lang="en-US" b="1" dirty="0" err="1" smtClean="0"/>
              <a:t>manquantes</a:t>
            </a: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3" name="Google Shape;743;p23"/>
          <p:cNvSpPr txBox="1">
            <a:spLocks noGrp="1"/>
          </p:cNvSpPr>
          <p:nvPr>
            <p:ph type="title"/>
          </p:nvPr>
        </p:nvSpPr>
        <p:spPr>
          <a:xfrm>
            <a:off x="1594884" y="411475"/>
            <a:ext cx="5082363" cy="371400"/>
          </a:xfrm>
          <a:prstGeom prst="rect">
            <a:avLst/>
          </a:prstGeom>
          <a:solidFill>
            <a:schemeClr val="accent5">
              <a:lumMod val="50000"/>
            </a:schemeClr>
          </a:solidFill>
        </p:spPr>
        <p:txBody>
          <a:bodyPr spcFirstLastPara="1" wrap="square" lIns="91425" tIns="91425" rIns="91425" bIns="91425" anchor="ctr" anchorCtr="0">
            <a:noAutofit/>
          </a:bodyPr>
          <a:lstStyle/>
          <a:p>
            <a:pPr lvl="0"/>
            <a:r>
              <a:rPr lang="fr-FR" dirty="0">
                <a:solidFill>
                  <a:schemeClr val="bg1"/>
                </a:solidFill>
                <a:latin typeface="Roboto"/>
                <a:ea typeface="Roboto"/>
                <a:cs typeface="Roboto"/>
                <a:sym typeface="Roboto"/>
              </a:rPr>
              <a:t>Nettoyer les données</a:t>
            </a:r>
            <a:endParaRPr lang="fr-FR" dirty="0">
              <a:solidFill>
                <a:schemeClr val="bg1"/>
              </a:solidFill>
              <a:latin typeface="Roboto"/>
              <a:ea typeface="Roboto"/>
              <a:cs typeface="Roboto"/>
              <a:sym typeface="Roboto"/>
            </a:endParaRPr>
          </a:p>
        </p:txBody>
      </p:sp>
      <p:grpSp>
        <p:nvGrpSpPr>
          <p:cNvPr id="750" name="Google Shape;750;p23"/>
          <p:cNvGrpSpPr/>
          <p:nvPr/>
        </p:nvGrpSpPr>
        <p:grpSpPr>
          <a:xfrm>
            <a:off x="4986206" y="1500390"/>
            <a:ext cx="472011" cy="472011"/>
            <a:chOff x="1190625" y="238125"/>
            <a:chExt cx="5238750" cy="5238750"/>
          </a:xfrm>
        </p:grpSpPr>
        <p:sp>
          <p:nvSpPr>
            <p:cNvPr id="751" name="Google Shape;751;p23"/>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3"/>
          <p:cNvGrpSpPr/>
          <p:nvPr/>
        </p:nvGrpSpPr>
        <p:grpSpPr>
          <a:xfrm>
            <a:off x="5062859" y="2669057"/>
            <a:ext cx="472142" cy="472112"/>
            <a:chOff x="-44512325" y="3176075"/>
            <a:chExt cx="300900" cy="300900"/>
          </a:xfrm>
        </p:grpSpPr>
        <p:sp>
          <p:nvSpPr>
            <p:cNvPr id="759" name="Google Shape;759;p2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3"/>
          <p:cNvGrpSpPr/>
          <p:nvPr/>
        </p:nvGrpSpPr>
        <p:grpSpPr>
          <a:xfrm>
            <a:off x="5062791" y="3806432"/>
            <a:ext cx="472143" cy="459719"/>
            <a:chOff x="3204349" y="4054012"/>
            <a:chExt cx="370978" cy="361187"/>
          </a:xfrm>
        </p:grpSpPr>
        <p:sp>
          <p:nvSpPr>
            <p:cNvPr id="763" name="Google Shape;763;p23"/>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23"/>
          <p:cNvCxnSpPr/>
          <p:nvPr/>
        </p:nvCxnSpPr>
        <p:spPr>
          <a:xfrm>
            <a:off x="2962263" y="1579875"/>
            <a:ext cx="1807061" cy="202552"/>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endCxn id="769" idx="1"/>
          </p:cNvCxnSpPr>
          <p:nvPr/>
        </p:nvCxnSpPr>
        <p:spPr>
          <a:xfrm flipV="1">
            <a:off x="5577224" y="1767800"/>
            <a:ext cx="905776" cy="14627"/>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483000" y="1526288"/>
            <a:ext cx="2203788" cy="483000"/>
            <a:chOff x="6483000" y="1338363"/>
            <a:chExt cx="2203788" cy="483000"/>
          </a:xfrm>
        </p:grpSpPr>
        <p:sp>
          <p:nvSpPr>
            <p:cNvPr id="771" name="Google Shape;771;p23"/>
            <p:cNvSpPr txBox="1"/>
            <p:nvPr/>
          </p:nvSpPr>
          <p:spPr>
            <a:xfrm>
              <a:off x="6625788" y="1338363"/>
              <a:ext cx="2061000" cy="483000"/>
            </a:xfrm>
            <a:prstGeom prst="rect">
              <a:avLst/>
            </a:prstGeom>
            <a:noFill/>
            <a:ln>
              <a:noFill/>
            </a:ln>
          </p:spPr>
          <p:txBody>
            <a:bodyPr spcFirstLastPara="1" wrap="square" lIns="91425" tIns="91425" rIns="91425" bIns="91425" anchor="ctr" anchorCtr="0">
              <a:noAutofit/>
            </a:bodyPr>
            <a:lstStyle/>
            <a:p>
              <a:pPr lvl="0" algn="ctr"/>
              <a:r>
                <a:rPr lang="fr-FR" b="1" dirty="0" smtClean="0">
                  <a:solidFill>
                    <a:schemeClr val="tx1"/>
                  </a:solidFill>
                  <a:latin typeface="Roboto"/>
                  <a:ea typeface="Roboto"/>
                  <a:cs typeface="Roboto"/>
                  <a:sym typeface="Roboto"/>
                </a:rPr>
                <a:t>Supprimer les variables contient plus des valeurs manquantes</a:t>
              </a:r>
              <a:endParaRPr lang="fr-FR" b="1" dirty="0">
                <a:solidFill>
                  <a:schemeClr val="tx1"/>
                </a:solidFill>
                <a:latin typeface="Roboto"/>
                <a:ea typeface="Roboto"/>
                <a:cs typeface="Roboto"/>
                <a:sym typeface="Roboto"/>
              </a:endParaRP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483000" y="2660488"/>
            <a:ext cx="2203788" cy="483000"/>
            <a:chOff x="6483000" y="2472563"/>
            <a:chExt cx="2203788" cy="483000"/>
          </a:xfrm>
        </p:grpSpPr>
        <p:sp>
          <p:nvSpPr>
            <p:cNvPr id="773" name="Google Shape;773;p23"/>
            <p:cNvSpPr txBox="1"/>
            <p:nvPr/>
          </p:nvSpPr>
          <p:spPr>
            <a:xfrm>
              <a:off x="6625788" y="24725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0000"/>
                </a:solidFill>
                <a:latin typeface="Roboto"/>
                <a:ea typeface="Roboto"/>
                <a:cs typeface="Roboto"/>
                <a:sym typeface="Roboto"/>
              </a:endParaRP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483000" y="3800938"/>
            <a:ext cx="2203788" cy="483000"/>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smtClean="0">
                  <a:latin typeface="Roboto"/>
                  <a:ea typeface="Roboto"/>
                  <a:cs typeface="Roboto"/>
                  <a:sym typeface="Roboto"/>
                </a:rPr>
                <a:t>Supprimer</a:t>
              </a:r>
              <a:r>
                <a:rPr lang="en-US" b="1" dirty="0" smtClean="0">
                  <a:latin typeface="Roboto"/>
                  <a:ea typeface="Roboto"/>
                  <a:cs typeface="Roboto"/>
                  <a:sym typeface="Roboto"/>
                </a:rPr>
                <a:t> les redoubles</a:t>
              </a:r>
              <a:endParaRPr b="1" dirty="0">
                <a:solidFill>
                  <a:srgbClr val="000000"/>
                </a:solidFill>
                <a:latin typeface="Roboto"/>
                <a:ea typeface="Roboto"/>
                <a:cs typeface="Roboto"/>
                <a:sym typeface="Roboto"/>
              </a:endParaRP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p:nvPr/>
        </p:nvCxnSpPr>
        <p:spPr>
          <a:xfrm>
            <a:off x="2962263" y="2714063"/>
            <a:ext cx="1932600" cy="19110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endCxn id="774" idx="1"/>
          </p:cNvCxnSpPr>
          <p:nvPr/>
        </p:nvCxnSpPr>
        <p:spPr>
          <a:xfrm rot="10800000" flipH="1">
            <a:off x="5702850" y="2902113"/>
            <a:ext cx="780300" cy="3000"/>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p:nvPr/>
        </p:nvCxnSpPr>
        <p:spPr>
          <a:xfrm>
            <a:off x="2962263" y="3854513"/>
            <a:ext cx="1932600" cy="187800"/>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endCxn id="777" idx="1"/>
          </p:cNvCxnSpPr>
          <p:nvPr/>
        </p:nvCxnSpPr>
        <p:spPr>
          <a:xfrm>
            <a:off x="5702850" y="4042438"/>
            <a:ext cx="780300" cy="0"/>
          </a:xfrm>
          <a:prstGeom prst="straightConnector1">
            <a:avLst/>
          </a:prstGeom>
          <a:noFill/>
          <a:ln w="9525" cap="flat" cmpd="sng">
            <a:solidFill>
              <a:schemeClr val="accent5"/>
            </a:solidFill>
            <a:prstDash val="solid"/>
            <a:round/>
            <a:headEnd type="none" w="med" len="med"/>
            <a:tailEnd type="none" w="med" len="med"/>
          </a:ln>
        </p:spPr>
      </p:cxn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21" y="978196"/>
            <a:ext cx="2678057" cy="3468192"/>
          </a:xfrm>
          <a:prstGeom prst="rect">
            <a:avLst/>
          </a:prstGeom>
        </p:spPr>
      </p:pic>
      <p:sp>
        <p:nvSpPr>
          <p:cNvPr id="6" name="Rectangle 5"/>
          <p:cNvSpPr/>
          <p:nvPr/>
        </p:nvSpPr>
        <p:spPr>
          <a:xfrm flipH="1">
            <a:off x="6857999" y="2501163"/>
            <a:ext cx="2144233" cy="954107"/>
          </a:xfrm>
          <a:prstGeom prst="rect">
            <a:avLst/>
          </a:prstGeom>
        </p:spPr>
        <p:txBody>
          <a:bodyPr wrap="square">
            <a:spAutoFit/>
          </a:bodyPr>
          <a:lstStyle/>
          <a:p>
            <a:r>
              <a:rPr lang="fr-FR" b="1" dirty="0"/>
              <a:t>Supprimer les colonnes non pertinentes pour notre modèle</a:t>
            </a:r>
            <a:endParaRPr lang="en-US" b="1" dirty="0"/>
          </a:p>
        </p:txBody>
      </p:sp>
      <p:sp>
        <p:nvSpPr>
          <p:cNvPr id="7" name="Ellipse 6"/>
          <p:cNvSpPr/>
          <p:nvPr/>
        </p:nvSpPr>
        <p:spPr>
          <a:xfrm>
            <a:off x="4769324" y="1601867"/>
            <a:ext cx="684592" cy="59152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01</a:t>
            </a:r>
            <a:endParaRPr lang="en-US" b="1" dirty="0">
              <a:solidFill>
                <a:schemeClr val="tx1"/>
              </a:solidFill>
            </a:endParaRPr>
          </a:p>
        </p:txBody>
      </p:sp>
      <p:sp>
        <p:nvSpPr>
          <p:cNvPr id="8" name="Ellipse 7"/>
          <p:cNvSpPr/>
          <p:nvPr/>
        </p:nvSpPr>
        <p:spPr>
          <a:xfrm>
            <a:off x="4971051" y="2588025"/>
            <a:ext cx="703962" cy="65137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02</a:t>
            </a:r>
            <a:endParaRPr lang="en-US" b="1" dirty="0">
              <a:solidFill>
                <a:schemeClr val="tx1"/>
              </a:solidFill>
            </a:endParaRPr>
          </a:p>
        </p:txBody>
      </p:sp>
      <p:sp>
        <p:nvSpPr>
          <p:cNvPr id="9" name="Ellipse 8"/>
          <p:cNvSpPr/>
          <p:nvPr/>
        </p:nvSpPr>
        <p:spPr>
          <a:xfrm>
            <a:off x="4978323" y="3704190"/>
            <a:ext cx="682361" cy="67624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03</a:t>
            </a:r>
            <a:endParaRPr lang="en-US" b="1"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solidFill>
            <a:schemeClr val="bg1">
              <a:lumMod val="50000"/>
            </a:schemeClr>
          </a:solidFill>
        </p:spPr>
        <p:txBody>
          <a:bodyPr>
            <a:normAutofit fontScale="90000"/>
          </a:bodyPr>
          <a:lstStyle/>
          <a:p>
            <a:pPr lvl="0"/>
            <a:r>
              <a:rPr lang="fr-FR" dirty="0">
                <a:solidFill>
                  <a:schemeClr val="bg1"/>
                </a:solidFill>
                <a:latin typeface="Roboto"/>
                <a:ea typeface="Roboto"/>
                <a:cs typeface="Roboto"/>
                <a:sym typeface="Roboto"/>
              </a:rPr>
              <a:t>convertir les variables catégorielles en numériques</a:t>
            </a:r>
            <a:endParaRPr lang="fr-FR" dirty="0">
              <a:solidFill>
                <a:schemeClr val="bg1"/>
              </a:solidFill>
              <a:latin typeface="Roboto"/>
              <a:ea typeface="Roboto"/>
              <a:cs typeface="Roboto"/>
              <a:sym typeface="Roboto"/>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4" y="1460203"/>
            <a:ext cx="2743200" cy="2133601"/>
          </a:xfrm>
          <a:prstGeom prst="rect">
            <a:avLst/>
          </a:prstGeom>
          <a:ln>
            <a:noFill/>
          </a:ln>
          <a:effectLst>
            <a:softEdge rad="112500"/>
          </a:effectLst>
        </p:spPr>
      </p:pic>
      <p:sp>
        <p:nvSpPr>
          <p:cNvPr id="4" name="Rectangle 3"/>
          <p:cNvSpPr/>
          <p:nvPr/>
        </p:nvSpPr>
        <p:spPr>
          <a:xfrm>
            <a:off x="4097079" y="2094697"/>
            <a:ext cx="4118343" cy="1169551"/>
          </a:xfrm>
          <a:prstGeom prst="rect">
            <a:avLst/>
          </a:prstGeom>
        </p:spPr>
        <p:txBody>
          <a:bodyPr wrap="square">
            <a:spAutoFit/>
          </a:bodyPr>
          <a:lstStyle/>
          <a:p>
            <a:r>
              <a:rPr lang="fr-FR" b="1" dirty="0"/>
              <a:t>Convertir les variables catégorielles en variables numériques par une méthode comme le one-hot </a:t>
            </a:r>
            <a:r>
              <a:rPr lang="fr-FR" b="1" dirty="0" err="1"/>
              <a:t>encoding</a:t>
            </a:r>
            <a:r>
              <a:rPr lang="fr-FR" b="1" dirty="0"/>
              <a:t>. Par exemple, transformer la colonne '</a:t>
            </a:r>
            <a:r>
              <a:rPr lang="fr-FR" b="1" dirty="0" err="1"/>
              <a:t>Sex</a:t>
            </a:r>
            <a:r>
              <a:rPr lang="fr-FR" b="1" dirty="0"/>
              <a:t>' en deux colonnes binaires '</a:t>
            </a:r>
            <a:r>
              <a:rPr lang="fr-FR" b="1" dirty="0" err="1"/>
              <a:t>Sex_male</a:t>
            </a:r>
            <a:r>
              <a:rPr lang="fr-FR" b="1" dirty="0"/>
              <a:t>' et '</a:t>
            </a:r>
            <a:r>
              <a:rPr lang="fr-FR" b="1" dirty="0" err="1"/>
              <a:t>Sex_female</a:t>
            </a:r>
            <a:r>
              <a:rPr lang="fr-FR" dirty="0"/>
              <a:t>'</a:t>
            </a:r>
            <a:endParaRPr lang="en-US" dirty="0"/>
          </a:p>
        </p:txBody>
      </p:sp>
    </p:spTree>
    <p:extLst>
      <p:ext uri="{BB962C8B-B14F-4D97-AF65-F5344CB8AC3E}">
        <p14:creationId xmlns:p14="http://schemas.microsoft.com/office/powerpoint/2010/main" val="23028325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1878418" y="411475"/>
            <a:ext cx="5211283" cy="371400"/>
          </a:xfrm>
          <a:prstGeom prst="rect">
            <a:avLst/>
          </a:prstGeom>
          <a:solidFill>
            <a:schemeClr val="accent5">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bg1"/>
                </a:solidFill>
              </a:rPr>
              <a:t>Creation du models</a:t>
            </a:r>
            <a:endParaRPr dirty="0">
              <a:solidFill>
                <a:schemeClr val="bg1"/>
              </a:solidFill>
            </a:endParaRPr>
          </a:p>
        </p:txBody>
      </p:sp>
      <p:grpSp>
        <p:nvGrpSpPr>
          <p:cNvPr id="1658" name="Google Shape;1658;p34"/>
          <p:cNvGrpSpPr/>
          <p:nvPr/>
        </p:nvGrpSpPr>
        <p:grpSpPr>
          <a:xfrm>
            <a:off x="6275561" y="1209065"/>
            <a:ext cx="2411226" cy="3405834"/>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49" y="782875"/>
            <a:ext cx="1031912" cy="7381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42" y="1829991"/>
            <a:ext cx="1088619" cy="730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48" y="2927635"/>
            <a:ext cx="996360" cy="10504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186" y="4295623"/>
            <a:ext cx="1131038" cy="795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Connecteur droit avec flèche 8"/>
          <p:cNvCxnSpPr>
            <a:endCxn id="2" idx="6"/>
          </p:cNvCxnSpPr>
          <p:nvPr/>
        </p:nvCxnSpPr>
        <p:spPr>
          <a:xfrm flipH="1" flipV="1">
            <a:off x="1337661" y="1151966"/>
            <a:ext cx="5040488" cy="1171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eur droit avec flèche 10"/>
          <p:cNvCxnSpPr>
            <a:endCxn id="3" idx="6"/>
          </p:cNvCxnSpPr>
          <p:nvPr/>
        </p:nvCxnSpPr>
        <p:spPr>
          <a:xfrm flipH="1" flipV="1">
            <a:off x="1337661" y="2195323"/>
            <a:ext cx="5040488" cy="20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endCxn id="4" idx="6"/>
          </p:cNvCxnSpPr>
          <p:nvPr/>
        </p:nvCxnSpPr>
        <p:spPr>
          <a:xfrm flipH="1">
            <a:off x="1243408" y="2478242"/>
            <a:ext cx="5134741" cy="974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p:nvPr/>
        </p:nvCxnSpPr>
        <p:spPr>
          <a:xfrm flipH="1">
            <a:off x="1387224" y="2504940"/>
            <a:ext cx="5075688" cy="19844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rot="770473">
            <a:off x="2592081" y="1270074"/>
            <a:ext cx="2058168" cy="307777"/>
          </a:xfrm>
          <a:prstGeom prst="rect">
            <a:avLst/>
          </a:prstGeom>
        </p:spPr>
        <p:txBody>
          <a:bodyPr wrap="square">
            <a:spAutoFit/>
          </a:bodyPr>
          <a:lstStyle/>
          <a:p>
            <a:pPr lvl="0"/>
            <a:r>
              <a:rPr lang="en-US" b="1" dirty="0" smtClean="0">
                <a:latin typeface="Fira Sans Extra Condensed"/>
                <a:ea typeface="Fira Sans Extra Condensed"/>
                <a:cs typeface="Fira Sans Extra Condensed"/>
                <a:sym typeface="Fira Sans Extra Condensed"/>
              </a:rPr>
              <a:t>Regression logistic</a:t>
            </a:r>
            <a:endParaRPr lang="en-US" b="1" dirty="0">
              <a:latin typeface="Fira Sans Extra Condensed"/>
              <a:ea typeface="Fira Sans Extra Condensed"/>
              <a:cs typeface="Fira Sans Extra Condensed"/>
              <a:sym typeface="Fira Sans Extra Condensed"/>
            </a:endParaRPr>
          </a:p>
        </p:txBody>
      </p:sp>
      <p:sp>
        <p:nvSpPr>
          <p:cNvPr id="17" name="Rectangle 16"/>
          <p:cNvSpPr/>
          <p:nvPr/>
        </p:nvSpPr>
        <p:spPr>
          <a:xfrm rot="10979524" flipV="1">
            <a:off x="2112336" y="1943268"/>
            <a:ext cx="1871329" cy="307777"/>
          </a:xfrm>
          <a:prstGeom prst="rect">
            <a:avLst/>
          </a:prstGeom>
        </p:spPr>
        <p:txBody>
          <a:bodyPr wrap="square">
            <a:spAutoFit/>
          </a:bodyPr>
          <a:lstStyle/>
          <a:p>
            <a:pPr lvl="0"/>
            <a:r>
              <a:rPr lang="en-US" b="1" dirty="0" err="1" smtClean="0">
                <a:latin typeface="Fira Sans Extra Condensed"/>
                <a:ea typeface="Fira Sans Extra Condensed"/>
                <a:cs typeface="Fira Sans Extra Condensed"/>
                <a:sym typeface="Fira Sans Extra Condensed"/>
              </a:rPr>
              <a:t>Suppor</a:t>
            </a:r>
            <a:r>
              <a:rPr lang="en-US" b="1" dirty="0" smtClean="0">
                <a:latin typeface="Fira Sans Extra Condensed"/>
                <a:ea typeface="Fira Sans Extra Condensed"/>
                <a:cs typeface="Fira Sans Extra Condensed"/>
                <a:sym typeface="Fira Sans Extra Condensed"/>
              </a:rPr>
              <a:t> Vector Machine</a:t>
            </a:r>
            <a:endParaRPr lang="en-US" b="1" dirty="0">
              <a:latin typeface="Fira Sans Extra Condensed"/>
              <a:ea typeface="Fira Sans Extra Condensed"/>
              <a:cs typeface="Fira Sans Extra Condensed"/>
              <a:sym typeface="Fira Sans Extra Condensed"/>
            </a:endParaRPr>
          </a:p>
        </p:txBody>
      </p:sp>
      <p:sp>
        <p:nvSpPr>
          <p:cNvPr id="18" name="Rectangle 17"/>
          <p:cNvSpPr/>
          <p:nvPr/>
        </p:nvSpPr>
        <p:spPr>
          <a:xfrm rot="20933218">
            <a:off x="2384693" y="2754552"/>
            <a:ext cx="1459910" cy="307777"/>
          </a:xfrm>
          <a:prstGeom prst="rect">
            <a:avLst/>
          </a:prstGeom>
        </p:spPr>
        <p:txBody>
          <a:bodyPr wrap="square">
            <a:spAutoFit/>
          </a:bodyPr>
          <a:lstStyle/>
          <a:p>
            <a:pPr lvl="0"/>
            <a:r>
              <a:rPr lang="en-US" b="1" dirty="0" smtClean="0">
                <a:latin typeface="Fira Sans Extra Condensed"/>
                <a:ea typeface="Fira Sans Extra Condensed"/>
                <a:cs typeface="Fira Sans Extra Condensed"/>
                <a:sym typeface="Fira Sans Extra Condensed"/>
              </a:rPr>
              <a:t>Random Forest</a:t>
            </a:r>
            <a:endParaRPr lang="en-US" b="1" dirty="0">
              <a:latin typeface="Fira Sans Extra Condensed"/>
              <a:ea typeface="Fira Sans Extra Condensed"/>
              <a:cs typeface="Fira Sans Extra Condensed"/>
              <a:sym typeface="Fira Sans Extra Condensed"/>
            </a:endParaRPr>
          </a:p>
        </p:txBody>
      </p:sp>
      <p:sp>
        <p:nvSpPr>
          <p:cNvPr id="19" name="Rectangle 18"/>
          <p:cNvSpPr/>
          <p:nvPr/>
        </p:nvSpPr>
        <p:spPr>
          <a:xfrm rot="9475007" flipV="1">
            <a:off x="1772899" y="3464422"/>
            <a:ext cx="2295485" cy="307777"/>
          </a:xfrm>
          <a:prstGeom prst="rect">
            <a:avLst/>
          </a:prstGeom>
        </p:spPr>
        <p:txBody>
          <a:bodyPr wrap="square">
            <a:spAutoFit/>
          </a:bodyPr>
          <a:lstStyle/>
          <a:p>
            <a:pPr lvl="0"/>
            <a:r>
              <a:rPr lang="en-US" b="1" dirty="0"/>
              <a:t>K-Nearest Neighbors</a:t>
            </a:r>
            <a:endParaRPr lang="en-US" b="1" dirty="0">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386</Words>
  <Application>Microsoft Office PowerPoint</Application>
  <PresentationFormat>Affichage à l'écran (16:9)</PresentationFormat>
  <Paragraphs>76</Paragraphs>
  <Slides>14</Slides>
  <Notes>9</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Fira Sans Extra Condensed</vt:lpstr>
      <vt:lpstr>Fira Sans Extra Condensed SemiBold</vt:lpstr>
      <vt:lpstr>Roboto</vt:lpstr>
      <vt:lpstr>Arial</vt:lpstr>
      <vt:lpstr>Machine Learning Infographics by Slidesgo</vt:lpstr>
      <vt:lpstr>Machine Learning from disaster</vt:lpstr>
      <vt:lpstr>PLAN </vt:lpstr>
      <vt:lpstr>Introduction :</vt:lpstr>
      <vt:lpstr>Description du data</vt:lpstr>
      <vt:lpstr>Charger les données du fichier CSV</vt:lpstr>
      <vt:lpstr>gérer les valeurs manquantes</vt:lpstr>
      <vt:lpstr>Nettoyer les données</vt:lpstr>
      <vt:lpstr>convertir les variables catégorielles en numériques</vt:lpstr>
      <vt:lpstr>Creation du models</vt:lpstr>
      <vt:lpstr>Model Choisi : Random Forest</vt:lpstr>
      <vt:lpstr>Fonction de preduction</vt:lpstr>
      <vt:lpstr>Interface gradio</vt:lpstr>
      <vt:lpstr>Video Demonstration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from disaster</dc:title>
  <dc:creator>zitaoumar0202</dc:creator>
  <cp:lastModifiedBy>zitaoumar0202</cp:lastModifiedBy>
  <cp:revision>29</cp:revision>
  <dcterms:modified xsi:type="dcterms:W3CDTF">2024-06-05T16:40:31Z</dcterms:modified>
</cp:coreProperties>
</file>